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6"/>
  </p:notesMasterIdLst>
  <p:sldIdLst>
    <p:sldId id="260" r:id="rId2"/>
    <p:sldId id="281" r:id="rId3"/>
    <p:sldId id="282" r:id="rId4"/>
    <p:sldId id="279" r:id="rId5"/>
    <p:sldId id="294" r:id="rId6"/>
    <p:sldId id="295" r:id="rId7"/>
    <p:sldId id="296" r:id="rId8"/>
    <p:sldId id="298" r:id="rId9"/>
    <p:sldId id="304" r:id="rId10"/>
    <p:sldId id="299" r:id="rId11"/>
    <p:sldId id="300" r:id="rId12"/>
    <p:sldId id="301" r:id="rId13"/>
    <p:sldId id="305" r:id="rId14"/>
    <p:sldId id="302" r:id="rId15"/>
    <p:sldId id="277" r:id="rId16"/>
    <p:sldId id="286" r:id="rId17"/>
    <p:sldId id="289" r:id="rId18"/>
    <p:sldId id="288" r:id="rId19"/>
    <p:sldId id="284" r:id="rId20"/>
    <p:sldId id="268" r:id="rId21"/>
    <p:sldId id="292" r:id="rId22"/>
    <p:sldId id="293" r:id="rId23"/>
    <p:sldId id="290" r:id="rId24"/>
    <p:sldId id="291" r:id="rId25"/>
  </p:sldIdLst>
  <p:sldSz cx="9144000" cy="6858000" type="screen4x3"/>
  <p:notesSz cx="6858000" cy="9144000"/>
  <p:defaultTextStyle>
    <a:defPPr>
      <a:defRPr lang="it-IT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A7A7A"/>
    <a:srgbClr val="FF00FF"/>
    <a:srgbClr val="FFCC00"/>
    <a:srgbClr val="336600"/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08" autoAdjust="0"/>
    <p:restoredTop sz="94662" autoAdjust="0"/>
  </p:normalViewPr>
  <p:slideViewPr>
    <p:cSldViewPr snapToGrid="0" snapToObjects="1">
      <p:cViewPr varScale="1">
        <p:scale>
          <a:sx n="103" d="100"/>
          <a:sy n="103" d="100"/>
        </p:scale>
        <p:origin x="-210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AFE0BB1-764D-492E-B15F-5FD2F5293979}" type="datetimeFigureOut">
              <a:rPr lang="it-IT" smtClean="0"/>
              <a:t>22/11/2018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8972742-5CAA-4A91-94A4-9581FF5F14E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18376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0BE760-3C0E-4068-B9C0-E93017D2E25B}" type="slidenum">
              <a:rPr lang="it-IT" smtClean="0"/>
              <a:t>13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652611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0FC7B-059D-4549-BC23-C81F06A5F94D}" type="datetimeFigureOut">
              <a:rPr lang="it-IT" smtClean="0"/>
              <a:t>22/11/2018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21A676-D113-F143-A516-7A8A6DA04F5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451076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0FC7B-059D-4549-BC23-C81F06A5F94D}" type="datetimeFigureOut">
              <a:rPr lang="it-IT" smtClean="0"/>
              <a:t>22/11/2018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21A676-D113-F143-A516-7A8A6DA04F5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628265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verticale e tes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0FC7B-059D-4549-BC23-C81F06A5F94D}" type="datetimeFigureOut">
              <a:rPr lang="it-IT" smtClean="0"/>
              <a:t>22/11/2018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21A676-D113-F143-A516-7A8A6DA04F5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403171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0FC7B-059D-4549-BC23-C81F06A5F94D}" type="datetimeFigureOut">
              <a:rPr lang="it-IT" smtClean="0"/>
              <a:t>22/11/2018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21A676-D113-F143-A516-7A8A6DA04F5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776329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0FC7B-059D-4549-BC23-C81F06A5F94D}" type="datetimeFigureOut">
              <a:rPr lang="it-IT" smtClean="0"/>
              <a:t>22/11/2018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21A676-D113-F143-A516-7A8A6DA04F5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589212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nuto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0FC7B-059D-4549-BC23-C81F06A5F94D}" type="datetimeFigureOut">
              <a:rPr lang="it-IT" smtClean="0"/>
              <a:t>22/11/2018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21A676-D113-F143-A516-7A8A6DA04F5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523859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0FC7B-059D-4549-BC23-C81F06A5F94D}" type="datetimeFigureOut">
              <a:rPr lang="it-IT" smtClean="0"/>
              <a:t>22/11/2018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21A676-D113-F143-A516-7A8A6DA04F5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037293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0FC7B-059D-4549-BC23-C81F06A5F94D}" type="datetimeFigureOut">
              <a:rPr lang="it-IT" smtClean="0"/>
              <a:t>22/11/2018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21A676-D113-F143-A516-7A8A6DA04F5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600830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0FC7B-059D-4549-BC23-C81F06A5F94D}" type="datetimeFigureOut">
              <a:rPr lang="it-IT" smtClean="0"/>
              <a:t>22/11/2018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21A676-D113-F143-A516-7A8A6DA04F5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660297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0FC7B-059D-4549-BC23-C81F06A5F94D}" type="datetimeFigureOut">
              <a:rPr lang="it-IT" smtClean="0"/>
              <a:t>22/11/2018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21A676-D113-F143-A516-7A8A6DA04F5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096118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it-IT" smtClean="0"/>
              <a:t>Fare clic sull'icona per inserire un'immagine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0FC7B-059D-4549-BC23-C81F06A5F94D}" type="datetimeFigureOut">
              <a:rPr lang="it-IT" smtClean="0"/>
              <a:t>22/11/2018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21A676-D113-F143-A516-7A8A6DA04F5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29045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80FC7B-059D-4549-BC23-C81F06A5F94D}" type="datetimeFigureOut">
              <a:rPr lang="it-IT" smtClean="0"/>
              <a:t>22/11/2018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21A676-D113-F143-A516-7A8A6DA04F5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128662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ttangolo 9"/>
          <p:cNvSpPr/>
          <p:nvPr/>
        </p:nvSpPr>
        <p:spPr>
          <a:xfrm>
            <a:off x="7554191" y="4978105"/>
            <a:ext cx="868014" cy="35362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grpSp>
        <p:nvGrpSpPr>
          <p:cNvPr id="13" name="Gruppo 12"/>
          <p:cNvGrpSpPr/>
          <p:nvPr/>
        </p:nvGrpSpPr>
        <p:grpSpPr>
          <a:xfrm>
            <a:off x="-6351" y="-3176"/>
            <a:ext cx="9168354" cy="6867001"/>
            <a:chOff x="-6351" y="-3176"/>
            <a:chExt cx="9168354" cy="6867001"/>
          </a:xfrm>
        </p:grpSpPr>
        <p:sp>
          <p:nvSpPr>
            <p:cNvPr id="5" name="Rettangolo 4"/>
            <p:cNvSpPr/>
            <p:nvPr/>
          </p:nvSpPr>
          <p:spPr>
            <a:xfrm>
              <a:off x="-6351" y="-3176"/>
              <a:ext cx="9162004" cy="335225"/>
            </a:xfrm>
            <a:prstGeom prst="rect">
              <a:avLst/>
            </a:prstGeom>
            <a:solidFill>
              <a:srgbClr val="0066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it-IT"/>
            </a:p>
          </p:txBody>
        </p:sp>
        <p:sp>
          <p:nvSpPr>
            <p:cNvPr id="6" name="Rettangolo 5"/>
            <p:cNvSpPr/>
            <p:nvPr/>
          </p:nvSpPr>
          <p:spPr>
            <a:xfrm>
              <a:off x="0" y="6528600"/>
              <a:ext cx="9162003" cy="335225"/>
            </a:xfrm>
            <a:prstGeom prst="rect">
              <a:avLst/>
            </a:prstGeom>
            <a:solidFill>
              <a:srgbClr val="0066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it-IT"/>
            </a:p>
          </p:txBody>
        </p:sp>
        <p:sp>
          <p:nvSpPr>
            <p:cNvPr id="7" name="Rettangolo 6"/>
            <p:cNvSpPr/>
            <p:nvPr/>
          </p:nvSpPr>
          <p:spPr>
            <a:xfrm rot="5400000">
              <a:off x="-3147847" y="3228878"/>
              <a:ext cx="6618218" cy="335225"/>
            </a:xfrm>
            <a:prstGeom prst="rect">
              <a:avLst/>
            </a:prstGeom>
            <a:solidFill>
              <a:srgbClr val="0066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it-IT"/>
            </a:p>
          </p:txBody>
        </p:sp>
        <p:sp>
          <p:nvSpPr>
            <p:cNvPr id="8" name="Rettangolo 7"/>
            <p:cNvSpPr/>
            <p:nvPr/>
          </p:nvSpPr>
          <p:spPr>
            <a:xfrm rot="5400000">
              <a:off x="5678931" y="3228878"/>
              <a:ext cx="6618218" cy="335225"/>
            </a:xfrm>
            <a:prstGeom prst="rect">
              <a:avLst/>
            </a:prstGeom>
            <a:solidFill>
              <a:srgbClr val="0066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it-IT"/>
            </a:p>
          </p:txBody>
        </p:sp>
        <p:sp>
          <p:nvSpPr>
            <p:cNvPr id="11" name="Rettangolo 10"/>
            <p:cNvSpPr/>
            <p:nvPr/>
          </p:nvSpPr>
          <p:spPr>
            <a:xfrm>
              <a:off x="7554191" y="6528600"/>
              <a:ext cx="868014" cy="33522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pic>
          <p:nvPicPr>
            <p:cNvPr id="12" name="Immagine 11" descr="ATS_ValPadana.jp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75560" y="6516529"/>
              <a:ext cx="585150" cy="347296"/>
            </a:xfrm>
            <a:prstGeom prst="rect">
              <a:avLst/>
            </a:prstGeom>
          </p:spPr>
        </p:pic>
      </p:grpSp>
      <p:sp>
        <p:nvSpPr>
          <p:cNvPr id="2" name="CasellaDiTesto 1"/>
          <p:cNvSpPr txBox="1"/>
          <p:nvPr/>
        </p:nvSpPr>
        <p:spPr>
          <a:xfrm>
            <a:off x="603574" y="1885635"/>
            <a:ext cx="7676525" cy="12618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4400" b="1" dirty="0" smtClean="0"/>
              <a:t>Lo stato di salute dei  cremonesi</a:t>
            </a:r>
          </a:p>
          <a:p>
            <a:pPr algn="ctr"/>
            <a:r>
              <a:rPr lang="it-IT" sz="3200" b="1" i="1" dirty="0"/>
              <a:t>s</a:t>
            </a:r>
            <a:r>
              <a:rPr lang="it-IT" sz="3200" b="1" i="1" dirty="0" smtClean="0"/>
              <a:t>cheda del profilo di salute </a:t>
            </a:r>
            <a:endParaRPr lang="it-IT" sz="3200" b="1" i="1" dirty="0"/>
          </a:p>
        </p:txBody>
      </p:sp>
      <p:sp>
        <p:nvSpPr>
          <p:cNvPr id="3" name="CasellaDiTesto 2"/>
          <p:cNvSpPr txBox="1"/>
          <p:nvPr/>
        </p:nvSpPr>
        <p:spPr>
          <a:xfrm>
            <a:off x="2838707" y="5154919"/>
            <a:ext cx="264457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600" b="1" i="1" dirty="0" smtClean="0"/>
              <a:t>Cremona, 22 novembre 2018</a:t>
            </a:r>
            <a:endParaRPr lang="it-IT" sz="1600" b="1" i="1" dirty="0"/>
          </a:p>
        </p:txBody>
      </p:sp>
      <p:sp>
        <p:nvSpPr>
          <p:cNvPr id="4" name="CasellaDiTesto 3"/>
          <p:cNvSpPr txBox="1"/>
          <p:nvPr/>
        </p:nvSpPr>
        <p:spPr>
          <a:xfrm>
            <a:off x="1847410" y="3739646"/>
            <a:ext cx="489909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b="1" dirty="0" smtClean="0"/>
              <a:t>Paolo Ricci</a:t>
            </a:r>
          </a:p>
          <a:p>
            <a:pPr algn="ctr"/>
            <a:r>
              <a:rPr lang="it-IT" b="1" dirty="0" smtClean="0"/>
              <a:t>UOC Osservatorio Epidemiologico ATS Val Padana</a:t>
            </a:r>
            <a:endParaRPr lang="it-IT" b="1" dirty="0"/>
          </a:p>
        </p:txBody>
      </p:sp>
    </p:spTree>
    <p:extLst>
      <p:ext uri="{BB962C8B-B14F-4D97-AF65-F5344CB8AC3E}">
        <p14:creationId xmlns:p14="http://schemas.microsoft.com/office/powerpoint/2010/main" val="4281081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980728"/>
            <a:ext cx="7272808" cy="4896544"/>
          </a:xfrm>
          <a:prstGeom prst="rect">
            <a:avLst/>
          </a:prstGeom>
          <a:noFill/>
        </p:spPr>
      </p:pic>
      <p:pic>
        <p:nvPicPr>
          <p:cNvPr id="5" name="Immagine 4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0253" y="2060848"/>
            <a:ext cx="169545" cy="16764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Immagine 6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1026" y="4137268"/>
            <a:ext cx="169545" cy="16764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9" name="Connettore 1 8"/>
          <p:cNvCxnSpPr/>
          <p:nvPr/>
        </p:nvCxnSpPr>
        <p:spPr>
          <a:xfrm>
            <a:off x="1691680" y="2132856"/>
            <a:ext cx="6192688" cy="0"/>
          </a:xfrm>
          <a:prstGeom prst="line">
            <a:avLst/>
          </a:prstGeom>
          <a:ln w="28575">
            <a:solidFill>
              <a:srgbClr val="00B05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nettore 1 9"/>
          <p:cNvCxnSpPr/>
          <p:nvPr/>
        </p:nvCxnSpPr>
        <p:spPr>
          <a:xfrm>
            <a:off x="1619672" y="4221088"/>
            <a:ext cx="6192688" cy="0"/>
          </a:xfrm>
          <a:prstGeom prst="line">
            <a:avLst/>
          </a:prstGeom>
          <a:ln w="28575">
            <a:solidFill>
              <a:srgbClr val="00B05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CasellaDiTesto 10"/>
          <p:cNvSpPr txBox="1"/>
          <p:nvPr/>
        </p:nvSpPr>
        <p:spPr>
          <a:xfrm>
            <a:off x="3032004" y="337689"/>
            <a:ext cx="429592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400" b="1" dirty="0" smtClean="0"/>
              <a:t>Mortalità generale LOMBARDIA </a:t>
            </a:r>
            <a:endParaRPr lang="it-IT" sz="2400" b="1" dirty="0"/>
          </a:p>
        </p:txBody>
      </p:sp>
      <p:sp>
        <p:nvSpPr>
          <p:cNvPr id="2" name="CasellaDiTesto 1"/>
          <p:cNvSpPr txBox="1"/>
          <p:nvPr/>
        </p:nvSpPr>
        <p:spPr>
          <a:xfrm>
            <a:off x="798520" y="6160593"/>
            <a:ext cx="50692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Rete Osservatori Epidemiologici Regione Lombardia </a:t>
            </a:r>
          </a:p>
        </p:txBody>
      </p:sp>
    </p:spTree>
    <p:extLst>
      <p:ext uri="{BB962C8B-B14F-4D97-AF65-F5344CB8AC3E}">
        <p14:creationId xmlns:p14="http://schemas.microsoft.com/office/powerpoint/2010/main" val="1512291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268760"/>
            <a:ext cx="7704856" cy="4968552"/>
          </a:xfrm>
          <a:prstGeom prst="rect">
            <a:avLst/>
          </a:prstGeom>
          <a:noFill/>
        </p:spPr>
      </p:pic>
      <p:sp>
        <p:nvSpPr>
          <p:cNvPr id="5" name="CasellaDiTesto 4"/>
          <p:cNvSpPr txBox="1"/>
          <p:nvPr/>
        </p:nvSpPr>
        <p:spPr>
          <a:xfrm>
            <a:off x="1187624" y="328466"/>
            <a:ext cx="661674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400" b="1" dirty="0" smtClean="0"/>
              <a:t>Mortalità patologie cardiocircolatorie LOMBARDIA</a:t>
            </a:r>
            <a:endParaRPr lang="it-IT" sz="2400" b="1" dirty="0"/>
          </a:p>
        </p:txBody>
      </p:sp>
      <p:cxnSp>
        <p:nvCxnSpPr>
          <p:cNvPr id="9" name="Connettore 1 8"/>
          <p:cNvCxnSpPr/>
          <p:nvPr/>
        </p:nvCxnSpPr>
        <p:spPr>
          <a:xfrm>
            <a:off x="1691680" y="2132856"/>
            <a:ext cx="6480720" cy="0"/>
          </a:xfrm>
          <a:prstGeom prst="line">
            <a:avLst/>
          </a:prstGeom>
          <a:ln w="28575">
            <a:solidFill>
              <a:srgbClr val="00B05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nettore 1 9"/>
          <p:cNvCxnSpPr/>
          <p:nvPr/>
        </p:nvCxnSpPr>
        <p:spPr>
          <a:xfrm>
            <a:off x="1619672" y="4437112"/>
            <a:ext cx="6480720" cy="0"/>
          </a:xfrm>
          <a:prstGeom prst="line">
            <a:avLst/>
          </a:prstGeom>
          <a:ln w="28575">
            <a:solidFill>
              <a:srgbClr val="00B05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Immagine 10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18879" y="2060848"/>
            <a:ext cx="169545" cy="16764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Immagine 11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18879" y="4341480"/>
            <a:ext cx="169545" cy="167640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CasellaDiTesto 7"/>
          <p:cNvSpPr txBox="1"/>
          <p:nvPr/>
        </p:nvSpPr>
        <p:spPr>
          <a:xfrm>
            <a:off x="798520" y="6160593"/>
            <a:ext cx="50692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Rete Osservatori Epidemiologici Regione Lombardia </a:t>
            </a:r>
          </a:p>
        </p:txBody>
      </p:sp>
    </p:spTree>
    <p:extLst>
      <p:ext uri="{BB962C8B-B14F-4D97-AF65-F5344CB8AC3E}">
        <p14:creationId xmlns:p14="http://schemas.microsoft.com/office/powerpoint/2010/main" val="1910762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196753"/>
            <a:ext cx="7632848" cy="5040560"/>
          </a:xfrm>
          <a:prstGeom prst="rect">
            <a:avLst/>
          </a:prstGeom>
          <a:noFill/>
        </p:spPr>
      </p:pic>
      <p:sp>
        <p:nvSpPr>
          <p:cNvPr id="5" name="CasellaDiTesto 4"/>
          <p:cNvSpPr txBox="1"/>
          <p:nvPr/>
        </p:nvSpPr>
        <p:spPr>
          <a:xfrm>
            <a:off x="1683644" y="260648"/>
            <a:ext cx="587898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400" b="1" dirty="0" smtClean="0"/>
              <a:t>Mortalità patologie respiratorie LOMBARDIA</a:t>
            </a:r>
            <a:endParaRPr lang="it-IT" sz="2400" b="1" dirty="0"/>
          </a:p>
        </p:txBody>
      </p:sp>
      <p:cxnSp>
        <p:nvCxnSpPr>
          <p:cNvPr id="7" name="Connettore 1 6"/>
          <p:cNvCxnSpPr/>
          <p:nvPr/>
        </p:nvCxnSpPr>
        <p:spPr>
          <a:xfrm>
            <a:off x="1763688" y="2348880"/>
            <a:ext cx="6480720" cy="0"/>
          </a:xfrm>
          <a:prstGeom prst="line">
            <a:avLst/>
          </a:prstGeom>
          <a:ln w="28575">
            <a:solidFill>
              <a:srgbClr val="00B05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nettore 1 7"/>
          <p:cNvCxnSpPr/>
          <p:nvPr/>
        </p:nvCxnSpPr>
        <p:spPr>
          <a:xfrm>
            <a:off x="1691680" y="4437112"/>
            <a:ext cx="6480720" cy="0"/>
          </a:xfrm>
          <a:prstGeom prst="line">
            <a:avLst/>
          </a:prstGeom>
          <a:ln w="28575">
            <a:solidFill>
              <a:srgbClr val="00B05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Immagine 8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18879" y="2253248"/>
            <a:ext cx="169545" cy="16764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Immagine 9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90887" y="4341480"/>
            <a:ext cx="169545" cy="167640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CasellaDiTesto 10"/>
          <p:cNvSpPr txBox="1"/>
          <p:nvPr/>
        </p:nvSpPr>
        <p:spPr>
          <a:xfrm>
            <a:off x="798520" y="6160593"/>
            <a:ext cx="50692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Rete Osservatori Epidemiologici Regione Lombardia </a:t>
            </a:r>
          </a:p>
        </p:txBody>
      </p:sp>
    </p:spTree>
    <p:extLst>
      <p:ext uri="{BB962C8B-B14F-4D97-AF65-F5344CB8AC3E}">
        <p14:creationId xmlns:p14="http://schemas.microsoft.com/office/powerpoint/2010/main" val="743899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9563" y="836712"/>
            <a:ext cx="7090690" cy="5184576"/>
          </a:xfrm>
          <a:prstGeom prst="rect">
            <a:avLst/>
          </a:prstGeom>
          <a:noFill/>
          <a:ln>
            <a:solidFill>
              <a:schemeClr val="tx1"/>
            </a:solidFill>
            <a:prstDash val="dash"/>
          </a:ln>
        </p:spPr>
      </p:pic>
      <p:cxnSp>
        <p:nvCxnSpPr>
          <p:cNvPr id="6" name="Connettore 1 5"/>
          <p:cNvCxnSpPr/>
          <p:nvPr/>
        </p:nvCxnSpPr>
        <p:spPr>
          <a:xfrm>
            <a:off x="1763688" y="2060848"/>
            <a:ext cx="6192688" cy="0"/>
          </a:xfrm>
          <a:prstGeom prst="line">
            <a:avLst/>
          </a:prstGeom>
          <a:ln w="28575">
            <a:solidFill>
              <a:srgbClr val="00B05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nettore 1 7"/>
          <p:cNvCxnSpPr/>
          <p:nvPr/>
        </p:nvCxnSpPr>
        <p:spPr>
          <a:xfrm>
            <a:off x="1691680" y="4437112"/>
            <a:ext cx="6192688" cy="0"/>
          </a:xfrm>
          <a:prstGeom prst="line">
            <a:avLst/>
          </a:prstGeom>
          <a:ln w="28575">
            <a:solidFill>
              <a:srgbClr val="00B05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Immagine 9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0253" y="1988840"/>
            <a:ext cx="169545" cy="16764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Immagine 11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8384" y="4365104"/>
            <a:ext cx="169545" cy="167640"/>
          </a:xfrm>
          <a:prstGeom prst="rect">
            <a:avLst/>
          </a:prstGeom>
          <a:noFill/>
          <a:ln>
            <a:noFill/>
          </a:ln>
        </p:spPr>
      </p:pic>
      <p:sp>
        <p:nvSpPr>
          <p:cNvPr id="14" name="CasellaDiTesto 13"/>
          <p:cNvSpPr txBox="1"/>
          <p:nvPr/>
        </p:nvSpPr>
        <p:spPr>
          <a:xfrm>
            <a:off x="2201039" y="303038"/>
            <a:ext cx="45702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400" b="1" dirty="0" smtClean="0"/>
              <a:t>Mortalità per tumore LOMBARDIA</a:t>
            </a:r>
            <a:endParaRPr lang="it-IT" sz="2400" b="1" dirty="0"/>
          </a:p>
        </p:txBody>
      </p:sp>
      <p:sp>
        <p:nvSpPr>
          <p:cNvPr id="9" name="CasellaDiTesto 8"/>
          <p:cNvSpPr txBox="1"/>
          <p:nvPr/>
        </p:nvSpPr>
        <p:spPr>
          <a:xfrm>
            <a:off x="798520" y="6160593"/>
            <a:ext cx="57187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Fonte: rete Osservatori Epidemiologici Regione Lombardia </a:t>
            </a:r>
          </a:p>
        </p:txBody>
      </p:sp>
    </p:spTree>
    <p:extLst>
      <p:ext uri="{BB962C8B-B14F-4D97-AF65-F5344CB8AC3E}">
        <p14:creationId xmlns:p14="http://schemas.microsoft.com/office/powerpoint/2010/main" val="292923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196752"/>
            <a:ext cx="7200800" cy="4824536"/>
          </a:xfrm>
          <a:prstGeom prst="rect">
            <a:avLst/>
          </a:prstGeom>
          <a:noFill/>
        </p:spPr>
      </p:pic>
      <p:sp>
        <p:nvSpPr>
          <p:cNvPr id="5" name="CasellaDiTesto 4"/>
          <p:cNvSpPr txBox="1"/>
          <p:nvPr/>
        </p:nvSpPr>
        <p:spPr>
          <a:xfrm>
            <a:off x="1403648" y="362377"/>
            <a:ext cx="58157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400" b="1" dirty="0" smtClean="0"/>
              <a:t>Mortalità tumore del polmone LOMBARDIA </a:t>
            </a:r>
            <a:endParaRPr lang="it-IT" sz="2400" b="1" dirty="0"/>
          </a:p>
        </p:txBody>
      </p:sp>
      <p:cxnSp>
        <p:nvCxnSpPr>
          <p:cNvPr id="6" name="Connettore 1 5"/>
          <p:cNvCxnSpPr/>
          <p:nvPr/>
        </p:nvCxnSpPr>
        <p:spPr>
          <a:xfrm>
            <a:off x="1763688" y="2132856"/>
            <a:ext cx="6480720" cy="0"/>
          </a:xfrm>
          <a:prstGeom prst="line">
            <a:avLst/>
          </a:prstGeom>
          <a:ln w="28575">
            <a:solidFill>
              <a:srgbClr val="00B05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Connettore 1 6"/>
          <p:cNvCxnSpPr/>
          <p:nvPr/>
        </p:nvCxnSpPr>
        <p:spPr>
          <a:xfrm>
            <a:off x="1763688" y="4509120"/>
            <a:ext cx="6480720" cy="0"/>
          </a:xfrm>
          <a:prstGeom prst="line">
            <a:avLst/>
          </a:prstGeom>
          <a:ln w="28575">
            <a:solidFill>
              <a:srgbClr val="00B05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Immagine 7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0253" y="2060848"/>
            <a:ext cx="169545" cy="167640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Immagine 8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72653" y="4437112"/>
            <a:ext cx="169545" cy="167640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CasellaDiTesto 9"/>
          <p:cNvSpPr txBox="1"/>
          <p:nvPr/>
        </p:nvSpPr>
        <p:spPr>
          <a:xfrm>
            <a:off x="798520" y="6160593"/>
            <a:ext cx="50692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Rete Osservatori Epidemiologici Regione Lombardia </a:t>
            </a:r>
          </a:p>
        </p:txBody>
      </p:sp>
    </p:spTree>
    <p:extLst>
      <p:ext uri="{BB962C8B-B14F-4D97-AF65-F5344CB8AC3E}">
        <p14:creationId xmlns:p14="http://schemas.microsoft.com/office/powerpoint/2010/main" val="3066062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ttangolo 9"/>
          <p:cNvSpPr/>
          <p:nvPr/>
        </p:nvSpPr>
        <p:spPr>
          <a:xfrm>
            <a:off x="7554191" y="4978105"/>
            <a:ext cx="868014" cy="35362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grpSp>
        <p:nvGrpSpPr>
          <p:cNvPr id="13" name="Gruppo 12"/>
          <p:cNvGrpSpPr/>
          <p:nvPr/>
        </p:nvGrpSpPr>
        <p:grpSpPr>
          <a:xfrm>
            <a:off x="-6351" y="-3176"/>
            <a:ext cx="9168354" cy="6867001"/>
            <a:chOff x="-6351" y="-3176"/>
            <a:chExt cx="9168354" cy="6867001"/>
          </a:xfrm>
        </p:grpSpPr>
        <p:sp>
          <p:nvSpPr>
            <p:cNvPr id="5" name="Rettangolo 4"/>
            <p:cNvSpPr/>
            <p:nvPr/>
          </p:nvSpPr>
          <p:spPr>
            <a:xfrm>
              <a:off x="-6351" y="-3176"/>
              <a:ext cx="9162004" cy="335225"/>
            </a:xfrm>
            <a:prstGeom prst="rect">
              <a:avLst/>
            </a:prstGeom>
            <a:solidFill>
              <a:srgbClr val="0066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it-IT"/>
            </a:p>
          </p:txBody>
        </p:sp>
        <p:sp>
          <p:nvSpPr>
            <p:cNvPr id="6" name="Rettangolo 5"/>
            <p:cNvSpPr/>
            <p:nvPr/>
          </p:nvSpPr>
          <p:spPr>
            <a:xfrm>
              <a:off x="0" y="6528600"/>
              <a:ext cx="9162003" cy="335225"/>
            </a:xfrm>
            <a:prstGeom prst="rect">
              <a:avLst/>
            </a:prstGeom>
            <a:solidFill>
              <a:srgbClr val="0066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it-IT"/>
            </a:p>
          </p:txBody>
        </p:sp>
        <p:sp>
          <p:nvSpPr>
            <p:cNvPr id="7" name="Rettangolo 6"/>
            <p:cNvSpPr/>
            <p:nvPr/>
          </p:nvSpPr>
          <p:spPr>
            <a:xfrm rot="5400000">
              <a:off x="-3147847" y="3228878"/>
              <a:ext cx="6618218" cy="335225"/>
            </a:xfrm>
            <a:prstGeom prst="rect">
              <a:avLst/>
            </a:prstGeom>
            <a:solidFill>
              <a:srgbClr val="0066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it-IT"/>
            </a:p>
          </p:txBody>
        </p:sp>
        <p:sp>
          <p:nvSpPr>
            <p:cNvPr id="8" name="Rettangolo 7"/>
            <p:cNvSpPr/>
            <p:nvPr/>
          </p:nvSpPr>
          <p:spPr>
            <a:xfrm rot="5400000">
              <a:off x="5678931" y="3228878"/>
              <a:ext cx="6618218" cy="335225"/>
            </a:xfrm>
            <a:prstGeom prst="rect">
              <a:avLst/>
            </a:prstGeom>
            <a:solidFill>
              <a:srgbClr val="0066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it-IT"/>
            </a:p>
          </p:txBody>
        </p:sp>
        <p:sp>
          <p:nvSpPr>
            <p:cNvPr id="11" name="Rettangolo 10"/>
            <p:cNvSpPr/>
            <p:nvPr/>
          </p:nvSpPr>
          <p:spPr>
            <a:xfrm>
              <a:off x="7554191" y="6528600"/>
              <a:ext cx="868014" cy="33522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pic>
          <p:nvPicPr>
            <p:cNvPr id="12" name="Immagine 11" descr="ATS_ValPadana.jp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75560" y="6516529"/>
              <a:ext cx="585150" cy="347296"/>
            </a:xfrm>
            <a:prstGeom prst="rect">
              <a:avLst/>
            </a:prstGeom>
          </p:spPr>
        </p:pic>
      </p:grpSp>
      <p:sp>
        <p:nvSpPr>
          <p:cNvPr id="14" name="CasellaDiTesto 13"/>
          <p:cNvSpPr txBox="1"/>
          <p:nvPr/>
        </p:nvSpPr>
        <p:spPr>
          <a:xfrm>
            <a:off x="2528596" y="330650"/>
            <a:ext cx="552709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3200" dirty="0" smtClean="0"/>
              <a:t>GLI </a:t>
            </a:r>
            <a:r>
              <a:rPr lang="it-IT" sz="3200" dirty="0"/>
              <a:t>INDICATORI </a:t>
            </a:r>
            <a:r>
              <a:rPr lang="it-IT" sz="2400" dirty="0"/>
              <a:t>(</a:t>
            </a:r>
            <a:r>
              <a:rPr lang="it-IT" sz="2400" dirty="0" smtClean="0"/>
              <a:t>31 su </a:t>
            </a:r>
            <a:r>
              <a:rPr lang="it-IT" sz="2400" dirty="0"/>
              <a:t>85 </a:t>
            </a:r>
            <a:r>
              <a:rPr lang="it-IT" sz="2400" dirty="0" smtClean="0"/>
              <a:t>disponibili) </a:t>
            </a:r>
            <a:endParaRPr lang="it-IT" sz="2400" dirty="0"/>
          </a:p>
        </p:txBody>
      </p:sp>
      <p:graphicFrame>
        <p:nvGraphicFramePr>
          <p:cNvPr id="9" name="Tabella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72401801"/>
              </p:ext>
            </p:extLst>
          </p:nvPr>
        </p:nvGraphicFramePr>
        <p:xfrm>
          <a:off x="471266" y="1088285"/>
          <a:ext cx="3456922" cy="1744050"/>
        </p:xfrm>
        <a:graphic>
          <a:graphicData uri="http://schemas.openxmlformats.org/drawingml/2006/table">
            <a:tbl>
              <a:tblPr firstRow="1" firstCol="1" bandRow="1"/>
              <a:tblGrid>
                <a:gridCol w="3456922"/>
              </a:tblGrid>
              <a:tr h="158619">
                <a:tc>
                  <a:txBody>
                    <a:bodyPr/>
                    <a:lstStyle/>
                    <a:p>
                      <a:r>
                        <a:rPr lang="it-IT" sz="1600" b="1" dirty="0" smtClean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PREVALENZA DELLE PATOLOGIE</a:t>
                      </a:r>
                      <a:endParaRPr lang="it-IT" sz="1600" b="1" dirty="0">
                        <a:solidFill>
                          <a:schemeClr val="bg1"/>
                        </a:solidFill>
                        <a:effectLst/>
                        <a:latin typeface="+mj-lt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4F81BD"/>
                    </a:solidFill>
                  </a:tcPr>
                </a:tc>
              </a:tr>
              <a:tr h="25003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16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BRONCOPATIE</a:t>
                      </a:r>
                      <a:endParaRPr lang="it-IT" sz="1600" b="1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5003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16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BRONCOPATIE 0-14 </a:t>
                      </a:r>
                      <a:endParaRPr lang="it-IT" sz="1600" b="1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5003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16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CARDIOPATIE</a:t>
                      </a:r>
                      <a:endParaRPr lang="it-IT" sz="1600" b="1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5003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16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DIABETE</a:t>
                      </a:r>
                      <a:endParaRPr lang="it-IT" sz="1600" b="1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5003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1600" b="1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PATOLOGIE </a:t>
                      </a:r>
                      <a:r>
                        <a:rPr lang="it-IT" sz="16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PSICHIATRICHE</a:t>
                      </a:r>
                      <a:endParaRPr lang="it-IT" sz="1600" b="1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5003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16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INVALIDITA’ </a:t>
                      </a:r>
                      <a:endParaRPr lang="it-IT" sz="1600" b="1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graphicFrame>
        <p:nvGraphicFramePr>
          <p:cNvPr id="16" name="Tabella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62772526"/>
              </p:ext>
            </p:extLst>
          </p:nvPr>
        </p:nvGraphicFramePr>
        <p:xfrm>
          <a:off x="3928188" y="1098416"/>
          <a:ext cx="3626003" cy="1747320"/>
        </p:xfrm>
        <a:graphic>
          <a:graphicData uri="http://schemas.openxmlformats.org/drawingml/2006/table">
            <a:tbl>
              <a:tblPr firstRow="1" firstCol="1" bandRow="1"/>
              <a:tblGrid>
                <a:gridCol w="3626003"/>
              </a:tblGrid>
              <a:tr h="235862">
                <a:tc>
                  <a:txBody>
                    <a:bodyPr/>
                    <a:lstStyle/>
                    <a:p>
                      <a:r>
                        <a:rPr lang="it-IT" sz="1600" b="1" dirty="0" smtClean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OSPEDALIZZAZIONE PER CAUSA</a:t>
                      </a:r>
                      <a:endParaRPr lang="it-IT" sz="160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4F81BD"/>
                    </a:solidFill>
                  </a:tcPr>
                </a:tc>
              </a:tr>
              <a:tr h="25058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16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CAUSE TUTTE </a:t>
                      </a:r>
                      <a:endParaRPr lang="it-IT" sz="1600" b="1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5058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16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CAUSE TUTTE 0-14</a:t>
                      </a:r>
                      <a:endParaRPr lang="it-IT" sz="1600" b="1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5058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16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S. CIRCOLATORIO</a:t>
                      </a:r>
                      <a:endParaRPr lang="it-IT" sz="1600" b="1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5058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16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A. RESPIRATORIO</a:t>
                      </a:r>
                      <a:endParaRPr lang="it-IT" sz="1600" b="1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5058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16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TUTTI I TUMORI</a:t>
                      </a:r>
                      <a:endParaRPr lang="it-IT" sz="1600" b="1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5058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16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TRAUMI E </a:t>
                      </a:r>
                      <a:r>
                        <a:rPr lang="it-IT" sz="1600" b="1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AVVELENAMENTI</a:t>
                      </a:r>
                      <a:endParaRPr lang="it-IT" sz="1600" b="1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graphicFrame>
        <p:nvGraphicFramePr>
          <p:cNvPr id="18" name="Tabella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47012622"/>
              </p:ext>
            </p:extLst>
          </p:nvPr>
        </p:nvGraphicFramePr>
        <p:xfrm>
          <a:off x="471406" y="2873415"/>
          <a:ext cx="3447451" cy="1772920"/>
        </p:xfrm>
        <a:graphic>
          <a:graphicData uri="http://schemas.openxmlformats.org/drawingml/2006/table">
            <a:tbl>
              <a:tblPr firstRow="1" firstCol="1" bandRow="1"/>
              <a:tblGrid>
                <a:gridCol w="3447451"/>
              </a:tblGrid>
              <a:tr h="309880">
                <a:tc>
                  <a:txBody>
                    <a:bodyPr/>
                    <a:lstStyle/>
                    <a:p>
                      <a:r>
                        <a:rPr lang="it-IT" sz="1600" b="1" dirty="0" smtClean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INCIDENZA TUMORI</a:t>
                      </a:r>
                      <a:endParaRPr lang="it-IT" sz="160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4F81BD"/>
                    </a:solidFill>
                  </a:tcPr>
                </a:tc>
              </a:tr>
              <a:tr h="1549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16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TUTTI I TUMORI</a:t>
                      </a:r>
                      <a:endParaRPr lang="it-IT" sz="1600" b="1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49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16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MAMMELLA</a:t>
                      </a:r>
                      <a:endParaRPr lang="it-IT" sz="1600" b="1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49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16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COLON RETTO </a:t>
                      </a:r>
                      <a:endParaRPr lang="it-IT" sz="1600" b="1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49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16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POLMONE</a:t>
                      </a:r>
                      <a:endParaRPr lang="it-IT" sz="1600" b="1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49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16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PROSTATA</a:t>
                      </a:r>
                      <a:endParaRPr lang="it-IT" sz="1600" b="1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49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16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EMOLINFOPOIETICO</a:t>
                      </a:r>
                      <a:endParaRPr lang="it-IT" sz="1600" b="1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graphicFrame>
        <p:nvGraphicFramePr>
          <p:cNvPr id="19" name="Tabella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26175795"/>
              </p:ext>
            </p:extLst>
          </p:nvPr>
        </p:nvGraphicFramePr>
        <p:xfrm>
          <a:off x="3918857" y="2878678"/>
          <a:ext cx="3657600" cy="2019271"/>
        </p:xfrm>
        <a:graphic>
          <a:graphicData uri="http://schemas.openxmlformats.org/drawingml/2006/table">
            <a:tbl>
              <a:tblPr firstRow="1" firstCol="1" bandRow="1"/>
              <a:tblGrid>
                <a:gridCol w="3657600"/>
              </a:tblGrid>
              <a:tr h="312391">
                <a:tc>
                  <a:txBody>
                    <a:bodyPr/>
                    <a:lstStyle/>
                    <a:p>
                      <a:r>
                        <a:rPr lang="it-IT" sz="1600" b="1" dirty="0" smtClean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MORTALITA’</a:t>
                      </a:r>
                      <a:endParaRPr lang="it-IT" sz="160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4F81BD"/>
                    </a:solidFill>
                  </a:tcPr>
                </a:tc>
              </a:tr>
              <a:tr h="8826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16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TUTTE LE CAUSE</a:t>
                      </a:r>
                      <a:endParaRPr lang="it-IT" sz="1600" b="1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826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16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S. CIRCOLATORIO</a:t>
                      </a:r>
                      <a:endParaRPr lang="it-IT" sz="1600" b="1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826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16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A. RESPIRATORIO</a:t>
                      </a:r>
                      <a:endParaRPr lang="it-IT" sz="1600" b="1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826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16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TUTTI I TUMORI</a:t>
                      </a:r>
                      <a:endParaRPr lang="it-IT" sz="1600" b="1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826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16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TUMORE MAMMELLA</a:t>
                      </a:r>
                      <a:endParaRPr lang="it-IT" sz="1600" b="1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826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16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TUMORE COLON RETTO</a:t>
                      </a:r>
                      <a:endParaRPr lang="it-IT" sz="1600" b="1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826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16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TRAUMI E </a:t>
                      </a:r>
                      <a:r>
                        <a:rPr lang="it-IT" sz="1600" b="1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AVVELENAMENTI</a:t>
                      </a:r>
                      <a:endParaRPr lang="it-IT" sz="1600" b="1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graphicFrame>
        <p:nvGraphicFramePr>
          <p:cNvPr id="20" name="Tabella 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15307450"/>
              </p:ext>
            </p:extLst>
          </p:nvPr>
        </p:nvGraphicFramePr>
        <p:xfrm>
          <a:off x="441203" y="4755674"/>
          <a:ext cx="3461368" cy="1760855"/>
        </p:xfrm>
        <a:graphic>
          <a:graphicData uri="http://schemas.openxmlformats.org/drawingml/2006/table">
            <a:tbl>
              <a:tblPr firstRow="1" firstCol="1" bandRow="1"/>
              <a:tblGrid>
                <a:gridCol w="3461368"/>
              </a:tblGrid>
              <a:tr h="29781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1600" b="1" dirty="0" smtClean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EVENTI AVVERSI DELLA RIPRODUZIONE</a:t>
                      </a:r>
                      <a:endParaRPr lang="it-IT" sz="1600" b="1" dirty="0">
                        <a:solidFill>
                          <a:schemeClr val="bg1"/>
                        </a:solidFill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</a:tr>
              <a:tr h="1549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16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ABORTI SPONTANEI</a:t>
                      </a:r>
                      <a:endParaRPr lang="it-IT" sz="1600" b="1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549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16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MORTI &lt; 1ANNO</a:t>
                      </a:r>
                      <a:endParaRPr lang="it-IT" sz="1600" b="1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49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16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NATI MORTI</a:t>
                      </a:r>
                      <a:endParaRPr lang="it-IT" sz="1600" b="1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49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16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NATI PICCOLI</a:t>
                      </a:r>
                      <a:endParaRPr lang="it-IT" sz="1600" b="1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49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16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NATI </a:t>
                      </a:r>
                      <a:r>
                        <a:rPr lang="it-IT" sz="1600" b="1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PRETERMINE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1600" b="1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MALFORMAZIONI CONGENITE</a:t>
                      </a:r>
                      <a:endParaRPr lang="it-IT" sz="1600" b="1" dirty="0">
                        <a:solidFill>
                          <a:srgbClr val="FF0000"/>
                        </a:solidFill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12934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ttangolo 9"/>
          <p:cNvSpPr/>
          <p:nvPr/>
        </p:nvSpPr>
        <p:spPr>
          <a:xfrm>
            <a:off x="7554191" y="4978105"/>
            <a:ext cx="868014" cy="35362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grpSp>
        <p:nvGrpSpPr>
          <p:cNvPr id="13" name="Gruppo 12"/>
          <p:cNvGrpSpPr/>
          <p:nvPr/>
        </p:nvGrpSpPr>
        <p:grpSpPr>
          <a:xfrm>
            <a:off x="-6351" y="-3176"/>
            <a:ext cx="9168354" cy="6867001"/>
            <a:chOff x="-6351" y="-3176"/>
            <a:chExt cx="9168354" cy="6867001"/>
          </a:xfrm>
        </p:grpSpPr>
        <p:sp>
          <p:nvSpPr>
            <p:cNvPr id="5" name="Rettangolo 4"/>
            <p:cNvSpPr/>
            <p:nvPr/>
          </p:nvSpPr>
          <p:spPr>
            <a:xfrm>
              <a:off x="-6351" y="-3176"/>
              <a:ext cx="9162004" cy="335225"/>
            </a:xfrm>
            <a:prstGeom prst="rect">
              <a:avLst/>
            </a:prstGeom>
            <a:solidFill>
              <a:srgbClr val="0066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it-IT"/>
            </a:p>
          </p:txBody>
        </p:sp>
        <p:sp>
          <p:nvSpPr>
            <p:cNvPr id="6" name="Rettangolo 5"/>
            <p:cNvSpPr/>
            <p:nvPr/>
          </p:nvSpPr>
          <p:spPr>
            <a:xfrm>
              <a:off x="0" y="6528600"/>
              <a:ext cx="9162003" cy="335225"/>
            </a:xfrm>
            <a:prstGeom prst="rect">
              <a:avLst/>
            </a:prstGeom>
            <a:solidFill>
              <a:srgbClr val="0066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it-IT"/>
            </a:p>
          </p:txBody>
        </p:sp>
        <p:sp>
          <p:nvSpPr>
            <p:cNvPr id="7" name="Rettangolo 6"/>
            <p:cNvSpPr/>
            <p:nvPr/>
          </p:nvSpPr>
          <p:spPr>
            <a:xfrm rot="5400000">
              <a:off x="-3147847" y="3228878"/>
              <a:ext cx="6618218" cy="335225"/>
            </a:xfrm>
            <a:prstGeom prst="rect">
              <a:avLst/>
            </a:prstGeom>
            <a:solidFill>
              <a:srgbClr val="0066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it-IT"/>
            </a:p>
          </p:txBody>
        </p:sp>
        <p:sp>
          <p:nvSpPr>
            <p:cNvPr id="8" name="Rettangolo 7"/>
            <p:cNvSpPr/>
            <p:nvPr/>
          </p:nvSpPr>
          <p:spPr>
            <a:xfrm rot="5400000">
              <a:off x="5678931" y="3228878"/>
              <a:ext cx="6618218" cy="335225"/>
            </a:xfrm>
            <a:prstGeom prst="rect">
              <a:avLst/>
            </a:prstGeom>
            <a:solidFill>
              <a:srgbClr val="0066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it-IT"/>
            </a:p>
          </p:txBody>
        </p:sp>
        <p:sp>
          <p:nvSpPr>
            <p:cNvPr id="11" name="Rettangolo 10"/>
            <p:cNvSpPr/>
            <p:nvPr/>
          </p:nvSpPr>
          <p:spPr>
            <a:xfrm>
              <a:off x="7554191" y="6528600"/>
              <a:ext cx="868014" cy="33522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pic>
          <p:nvPicPr>
            <p:cNvPr id="12" name="Immagine 11" descr="ATS_ValPadana.jp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75560" y="6516529"/>
              <a:ext cx="585150" cy="347296"/>
            </a:xfrm>
            <a:prstGeom prst="rect">
              <a:avLst/>
            </a:prstGeom>
          </p:spPr>
        </p:pic>
      </p:grpSp>
      <p:sp>
        <p:nvSpPr>
          <p:cNvPr id="15" name="CasellaDiTesto 14"/>
          <p:cNvSpPr txBox="1"/>
          <p:nvPr/>
        </p:nvSpPr>
        <p:spPr>
          <a:xfrm>
            <a:off x="2431736" y="400339"/>
            <a:ext cx="385060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800" b="1" dirty="0" smtClean="0"/>
              <a:t>PREVALENZA PATOLOGIE</a:t>
            </a:r>
            <a:endParaRPr lang="it-IT" sz="2800" b="1" dirty="0"/>
          </a:p>
        </p:txBody>
      </p:sp>
      <p:graphicFrame>
        <p:nvGraphicFramePr>
          <p:cNvPr id="3" name="Tabell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64761377"/>
              </p:ext>
            </p:extLst>
          </p:nvPr>
        </p:nvGraphicFramePr>
        <p:xfrm>
          <a:off x="338400" y="2300520"/>
          <a:ext cx="8485201" cy="2374873"/>
        </p:xfrm>
        <a:graphic>
          <a:graphicData uri="http://schemas.openxmlformats.org/drawingml/2006/table">
            <a:tbl>
              <a:tblPr/>
              <a:tblGrid>
                <a:gridCol w="1428423"/>
                <a:gridCol w="476911"/>
                <a:gridCol w="663933"/>
                <a:gridCol w="570421"/>
                <a:gridCol w="626529"/>
                <a:gridCol w="570422"/>
                <a:gridCol w="512046"/>
                <a:gridCol w="606086"/>
                <a:gridCol w="630538"/>
                <a:gridCol w="663934"/>
                <a:gridCol w="607826"/>
                <a:gridCol w="522046"/>
                <a:gridCol w="606086"/>
              </a:tblGrid>
              <a:tr h="240842">
                <a:tc rowSpan="2">
                  <a:txBody>
                    <a:bodyPr/>
                    <a:lstStyle/>
                    <a:p>
                      <a:pPr algn="ctr" fontAlgn="b"/>
                      <a:r>
                        <a:rPr lang="it-IT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330" marR="8330" marT="833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4F81BD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it-IT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Distretto CASALMAGGIORE</a:t>
                      </a:r>
                    </a:p>
                  </a:txBody>
                  <a:tcPr marL="8330" marR="8330" marT="833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4F81B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it-IT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Distretto CREMONA</a:t>
                      </a:r>
                    </a:p>
                  </a:txBody>
                  <a:tcPr marL="8330" marR="8330" marT="833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4F81B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it-IT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ATS</a:t>
                      </a:r>
                    </a:p>
                  </a:txBody>
                  <a:tcPr marL="8330" marR="8330" marT="833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4F81B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472635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N° casi</a:t>
                      </a:r>
                    </a:p>
                  </a:txBody>
                  <a:tcPr marL="8330" marR="8330" marT="833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Tasso</a:t>
                      </a:r>
                    </a:p>
                  </a:txBody>
                  <a:tcPr marL="8330" marR="8330" marT="833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IC95% </a:t>
                      </a:r>
                      <a:r>
                        <a:rPr lang="it-IT" sz="14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inf</a:t>
                      </a:r>
                      <a:endParaRPr lang="it-IT" sz="14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30" marR="8330" marT="833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IC95% </a:t>
                      </a:r>
                      <a:r>
                        <a:rPr lang="it-IT" sz="14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sup</a:t>
                      </a:r>
                      <a:endParaRPr lang="it-IT" sz="14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30" marR="8330" marT="833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N° casi</a:t>
                      </a:r>
                    </a:p>
                  </a:txBody>
                  <a:tcPr marL="8330" marR="8330" marT="833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Tasso</a:t>
                      </a:r>
                    </a:p>
                  </a:txBody>
                  <a:tcPr marL="8330" marR="8330" marT="833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IC95% </a:t>
                      </a:r>
                      <a:r>
                        <a:rPr lang="it-IT" sz="14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inf</a:t>
                      </a:r>
                      <a:endParaRPr lang="it-IT" sz="14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30" marR="8330" marT="833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IC95% sup</a:t>
                      </a:r>
                    </a:p>
                  </a:txBody>
                  <a:tcPr marL="8330" marR="8330" marT="833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N° </a:t>
                      </a:r>
                      <a:endParaRPr lang="it-IT" sz="1400" b="1" i="0" u="none" strike="noStrike" dirty="0" smtClean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ctr" fontAlgn="b"/>
                      <a:r>
                        <a:rPr lang="it-IT" sz="14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casi</a:t>
                      </a:r>
                      <a:endParaRPr lang="it-IT" sz="14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30" marR="8330" marT="833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Tasso</a:t>
                      </a:r>
                    </a:p>
                  </a:txBody>
                  <a:tcPr marL="8330" marR="8330" marT="833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IC95% </a:t>
                      </a:r>
                      <a:r>
                        <a:rPr lang="it-IT" sz="14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inf</a:t>
                      </a:r>
                      <a:endParaRPr lang="it-IT" sz="14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30" marR="8330" marT="833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IC95% </a:t>
                      </a:r>
                      <a:r>
                        <a:rPr lang="it-IT" sz="14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sup</a:t>
                      </a:r>
                      <a:endParaRPr lang="it-IT" sz="14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30" marR="8330" marT="833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4F81BD"/>
                    </a:solidFill>
                  </a:tcPr>
                </a:tc>
              </a:tr>
              <a:tr h="240842">
                <a:tc>
                  <a:txBody>
                    <a:bodyPr/>
                    <a:lstStyle/>
                    <a:p>
                      <a:pPr algn="l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BRONCOPATIE</a:t>
                      </a:r>
                    </a:p>
                  </a:txBody>
                  <a:tcPr marL="8330" marR="8330" marT="83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1839</a:t>
                      </a:r>
                    </a:p>
                  </a:txBody>
                  <a:tcPr marL="8330" marR="8330" marT="833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42,4</a:t>
                      </a:r>
                    </a:p>
                  </a:txBody>
                  <a:tcPr marL="8330" marR="8330" marT="833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40,4</a:t>
                      </a:r>
                    </a:p>
                  </a:txBody>
                  <a:tcPr marL="8330" marR="8330" marT="833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44,4</a:t>
                      </a:r>
                    </a:p>
                  </a:txBody>
                  <a:tcPr marL="8330" marR="8330" marT="833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8074</a:t>
                      </a:r>
                    </a:p>
                  </a:txBody>
                  <a:tcPr marL="8330" marR="8330" marT="833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1" i="0" u="sng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45,5</a:t>
                      </a:r>
                    </a:p>
                  </a:txBody>
                  <a:tcPr marL="8330" marR="8330" marT="833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44,5</a:t>
                      </a:r>
                    </a:p>
                  </a:txBody>
                  <a:tcPr marL="8330" marR="8330" marT="833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46,5</a:t>
                      </a:r>
                    </a:p>
                  </a:txBody>
                  <a:tcPr marL="8330" marR="8330" marT="833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34164</a:t>
                      </a:r>
                    </a:p>
                  </a:txBody>
                  <a:tcPr marL="8330" marR="8330" marT="833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40,8</a:t>
                      </a:r>
                    </a:p>
                  </a:txBody>
                  <a:tcPr marL="8330" marR="8330" marT="833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40,3</a:t>
                      </a:r>
                    </a:p>
                  </a:txBody>
                  <a:tcPr marL="8330" marR="8330" marT="833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41,2</a:t>
                      </a:r>
                    </a:p>
                  </a:txBody>
                  <a:tcPr marL="8330" marR="8330" marT="833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58618">
                <a:tc>
                  <a:txBody>
                    <a:bodyPr/>
                    <a:lstStyle/>
                    <a:p>
                      <a:pPr algn="l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BRONCOPATIE</a:t>
                      </a:r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it-IT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0-14 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30" marR="8330" marT="83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94</a:t>
                      </a:r>
                    </a:p>
                  </a:txBody>
                  <a:tcPr marL="8330" marR="8330" marT="833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17,9</a:t>
                      </a:r>
                    </a:p>
                  </a:txBody>
                  <a:tcPr marL="8330" marR="8330" marT="833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14,4</a:t>
                      </a:r>
                    </a:p>
                  </a:txBody>
                  <a:tcPr marL="8330" marR="8330" marT="833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21,9</a:t>
                      </a:r>
                    </a:p>
                  </a:txBody>
                  <a:tcPr marL="8330" marR="8330" marT="833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253</a:t>
                      </a:r>
                    </a:p>
                  </a:txBody>
                  <a:tcPr marL="8330" marR="8330" marT="833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12,5</a:t>
                      </a:r>
                    </a:p>
                  </a:txBody>
                  <a:tcPr marL="8330" marR="8330" marT="833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11,0</a:t>
                      </a:r>
                    </a:p>
                  </a:txBody>
                  <a:tcPr marL="8330" marR="8330" marT="833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14,1</a:t>
                      </a:r>
                    </a:p>
                  </a:txBody>
                  <a:tcPr marL="8330" marR="8330" marT="833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1619</a:t>
                      </a:r>
                    </a:p>
                  </a:txBody>
                  <a:tcPr marL="8330" marR="8330" marT="833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15,6</a:t>
                      </a:r>
                    </a:p>
                  </a:txBody>
                  <a:tcPr marL="8330" marR="8330" marT="833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14,8</a:t>
                      </a:r>
                    </a:p>
                  </a:txBody>
                  <a:tcPr marL="8330" marR="8330" marT="833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16,4</a:t>
                      </a:r>
                    </a:p>
                  </a:txBody>
                  <a:tcPr marL="8330" marR="8330" marT="833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14604">
                <a:tc>
                  <a:txBody>
                    <a:bodyPr/>
                    <a:lstStyle/>
                    <a:p>
                      <a:pPr algn="l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CARDIOPATIE</a:t>
                      </a:r>
                    </a:p>
                  </a:txBody>
                  <a:tcPr marL="8330" marR="8330" marT="83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10466</a:t>
                      </a:r>
                    </a:p>
                  </a:txBody>
                  <a:tcPr marL="8330" marR="8330" marT="833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1" i="0" u="sng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230,0</a:t>
                      </a:r>
                    </a:p>
                  </a:txBody>
                  <a:tcPr marL="8330" marR="8330" marT="833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225,6</a:t>
                      </a:r>
                    </a:p>
                  </a:txBody>
                  <a:tcPr marL="8330" marR="8330" marT="833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234,6</a:t>
                      </a:r>
                    </a:p>
                  </a:txBody>
                  <a:tcPr marL="8330" marR="8330" marT="833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41531</a:t>
                      </a:r>
                    </a:p>
                  </a:txBody>
                  <a:tcPr marL="8330" marR="8330" marT="833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214,0</a:t>
                      </a:r>
                    </a:p>
                  </a:txBody>
                  <a:tcPr marL="8330" marR="8330" marT="833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211,9</a:t>
                      </a:r>
                    </a:p>
                  </a:txBody>
                  <a:tcPr marL="8330" marR="8330" marT="833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216,1</a:t>
                      </a:r>
                    </a:p>
                  </a:txBody>
                  <a:tcPr marL="8330" marR="8330" marT="833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196796</a:t>
                      </a:r>
                    </a:p>
                  </a:txBody>
                  <a:tcPr marL="8330" marR="8330" marT="833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221,2</a:t>
                      </a:r>
                    </a:p>
                  </a:txBody>
                  <a:tcPr marL="8330" marR="8330" marT="833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220,2</a:t>
                      </a:r>
                    </a:p>
                  </a:txBody>
                  <a:tcPr marL="8330" marR="8330" marT="833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222,2</a:t>
                      </a:r>
                    </a:p>
                  </a:txBody>
                  <a:tcPr marL="8330" marR="8330" marT="833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82163">
                <a:tc>
                  <a:txBody>
                    <a:bodyPr/>
                    <a:lstStyle/>
                    <a:p>
                      <a:pPr algn="l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DIABETE</a:t>
                      </a:r>
                    </a:p>
                  </a:txBody>
                  <a:tcPr marL="8330" marR="8330" marT="83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2474</a:t>
                      </a:r>
                    </a:p>
                  </a:txBody>
                  <a:tcPr marL="8330" marR="8330" marT="833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55,7</a:t>
                      </a:r>
                    </a:p>
                  </a:txBody>
                  <a:tcPr marL="8330" marR="8330" marT="833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53,5</a:t>
                      </a:r>
                    </a:p>
                  </a:txBody>
                  <a:tcPr marL="8330" marR="8330" marT="833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58,0</a:t>
                      </a:r>
                    </a:p>
                  </a:txBody>
                  <a:tcPr marL="8330" marR="8330" marT="833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10161</a:t>
                      </a:r>
                    </a:p>
                  </a:txBody>
                  <a:tcPr marL="8330" marR="8330" marT="833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53,7</a:t>
                      </a:r>
                    </a:p>
                  </a:txBody>
                  <a:tcPr marL="8330" marR="8330" marT="833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52,6</a:t>
                      </a:r>
                    </a:p>
                  </a:txBody>
                  <a:tcPr marL="8330" marR="8330" marT="833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54,7</a:t>
                      </a:r>
                    </a:p>
                  </a:txBody>
                  <a:tcPr marL="8330" marR="8330" marT="833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48710</a:t>
                      </a:r>
                    </a:p>
                  </a:txBody>
                  <a:tcPr marL="8330" marR="8330" marT="833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55,4</a:t>
                      </a:r>
                    </a:p>
                  </a:txBody>
                  <a:tcPr marL="8330" marR="8330" marT="833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54,9</a:t>
                      </a:r>
                    </a:p>
                  </a:txBody>
                  <a:tcPr marL="8330" marR="8330" marT="833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55,9</a:t>
                      </a:r>
                    </a:p>
                  </a:txBody>
                  <a:tcPr marL="8330" marR="8330" marT="833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17241">
                <a:tc>
                  <a:txBody>
                    <a:bodyPr/>
                    <a:lstStyle/>
                    <a:p>
                      <a:pPr algn="l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</a:t>
                      </a:r>
                      <a:r>
                        <a:rPr lang="it-IT" sz="1400" b="1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.</a:t>
                      </a:r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PSICHIATRICHE</a:t>
                      </a:r>
                    </a:p>
                  </a:txBody>
                  <a:tcPr marL="8330" marR="8330" marT="83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2183</a:t>
                      </a:r>
                    </a:p>
                  </a:txBody>
                  <a:tcPr marL="8330" marR="8330" marT="833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1" i="0" u="sng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50,8</a:t>
                      </a:r>
                    </a:p>
                  </a:txBody>
                  <a:tcPr marL="8330" marR="8330" marT="833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48,7</a:t>
                      </a:r>
                    </a:p>
                  </a:txBody>
                  <a:tcPr marL="8330" marR="8330" marT="833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53,1</a:t>
                      </a:r>
                    </a:p>
                  </a:txBody>
                  <a:tcPr marL="8330" marR="8330" marT="833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7811</a:t>
                      </a:r>
                    </a:p>
                  </a:txBody>
                  <a:tcPr marL="8330" marR="8330" marT="833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1" i="0" u="sng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44,6</a:t>
                      </a:r>
                    </a:p>
                  </a:txBody>
                  <a:tcPr marL="8330" marR="8330" marT="833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43,6</a:t>
                      </a:r>
                    </a:p>
                  </a:txBody>
                  <a:tcPr marL="8330" marR="8330" marT="833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45,6</a:t>
                      </a:r>
                    </a:p>
                  </a:txBody>
                  <a:tcPr marL="8330" marR="8330" marT="833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26624</a:t>
                      </a:r>
                    </a:p>
                  </a:txBody>
                  <a:tcPr marL="8330" marR="8330" marT="833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31,7</a:t>
                      </a:r>
                    </a:p>
                  </a:txBody>
                  <a:tcPr marL="8330" marR="8330" marT="833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31,4</a:t>
                      </a:r>
                    </a:p>
                  </a:txBody>
                  <a:tcPr marL="8330" marR="8330" marT="833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32,1</a:t>
                      </a:r>
                    </a:p>
                  </a:txBody>
                  <a:tcPr marL="8330" marR="8330" marT="833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0842">
                <a:tc>
                  <a:txBody>
                    <a:bodyPr/>
                    <a:lstStyle/>
                    <a:p>
                      <a:pPr algn="l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INVALIDITA’ </a:t>
                      </a:r>
                    </a:p>
                  </a:txBody>
                  <a:tcPr marL="8330" marR="8330" marT="83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1673</a:t>
                      </a:r>
                    </a:p>
                  </a:txBody>
                  <a:tcPr marL="8330" marR="8330" marT="833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1" i="0" u="sng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33,1</a:t>
                      </a:r>
                    </a:p>
                  </a:txBody>
                  <a:tcPr marL="8330" marR="8330" marT="833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31,5</a:t>
                      </a:r>
                    </a:p>
                  </a:txBody>
                  <a:tcPr marL="8330" marR="8330" marT="833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34,8</a:t>
                      </a:r>
                    </a:p>
                  </a:txBody>
                  <a:tcPr marL="8330" marR="8330" marT="833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6944</a:t>
                      </a:r>
                    </a:p>
                  </a:txBody>
                  <a:tcPr marL="8330" marR="8330" marT="833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1" i="0" u="sng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33,9</a:t>
                      </a:r>
                    </a:p>
                  </a:txBody>
                  <a:tcPr marL="8330" marR="8330" marT="833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33,1</a:t>
                      </a:r>
                    </a:p>
                  </a:txBody>
                  <a:tcPr marL="8330" marR="8330" marT="833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34,7</a:t>
                      </a:r>
                    </a:p>
                  </a:txBody>
                  <a:tcPr marL="8330" marR="8330" marT="833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29109</a:t>
                      </a:r>
                    </a:p>
                  </a:txBody>
                  <a:tcPr marL="8330" marR="8330" marT="833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31,2</a:t>
                      </a:r>
                    </a:p>
                  </a:txBody>
                  <a:tcPr marL="8330" marR="8330" marT="833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30,8</a:t>
                      </a:r>
                    </a:p>
                  </a:txBody>
                  <a:tcPr marL="8330" marR="8330" marT="833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31,5</a:t>
                      </a:r>
                    </a:p>
                  </a:txBody>
                  <a:tcPr marL="8330" marR="8330" marT="833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14" name="CasellaDiTesto 13"/>
          <p:cNvSpPr txBox="1"/>
          <p:nvPr/>
        </p:nvSpPr>
        <p:spPr>
          <a:xfrm>
            <a:off x="727097" y="5968567"/>
            <a:ext cx="67045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BANCA Dati Assistito ATS, anno 2017 Tasso STD x1000 pop. Italia 2011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4274011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ttangolo 9"/>
          <p:cNvSpPr/>
          <p:nvPr/>
        </p:nvSpPr>
        <p:spPr>
          <a:xfrm>
            <a:off x="7554191" y="4978105"/>
            <a:ext cx="868014" cy="35362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grpSp>
        <p:nvGrpSpPr>
          <p:cNvPr id="13" name="Gruppo 12"/>
          <p:cNvGrpSpPr/>
          <p:nvPr/>
        </p:nvGrpSpPr>
        <p:grpSpPr>
          <a:xfrm>
            <a:off x="-6351" y="-3176"/>
            <a:ext cx="9168354" cy="6867001"/>
            <a:chOff x="-6351" y="-3176"/>
            <a:chExt cx="9168354" cy="6867001"/>
          </a:xfrm>
        </p:grpSpPr>
        <p:sp>
          <p:nvSpPr>
            <p:cNvPr id="5" name="Rettangolo 4"/>
            <p:cNvSpPr/>
            <p:nvPr/>
          </p:nvSpPr>
          <p:spPr>
            <a:xfrm>
              <a:off x="-6351" y="-3176"/>
              <a:ext cx="9162004" cy="335225"/>
            </a:xfrm>
            <a:prstGeom prst="rect">
              <a:avLst/>
            </a:prstGeom>
            <a:solidFill>
              <a:srgbClr val="0066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it-IT"/>
            </a:p>
          </p:txBody>
        </p:sp>
        <p:sp>
          <p:nvSpPr>
            <p:cNvPr id="6" name="Rettangolo 5"/>
            <p:cNvSpPr/>
            <p:nvPr/>
          </p:nvSpPr>
          <p:spPr>
            <a:xfrm>
              <a:off x="0" y="6528600"/>
              <a:ext cx="9162003" cy="335225"/>
            </a:xfrm>
            <a:prstGeom prst="rect">
              <a:avLst/>
            </a:prstGeom>
            <a:solidFill>
              <a:srgbClr val="0066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it-IT"/>
            </a:p>
          </p:txBody>
        </p:sp>
        <p:sp>
          <p:nvSpPr>
            <p:cNvPr id="7" name="Rettangolo 6"/>
            <p:cNvSpPr/>
            <p:nvPr/>
          </p:nvSpPr>
          <p:spPr>
            <a:xfrm rot="5400000">
              <a:off x="-3147847" y="3228878"/>
              <a:ext cx="6618218" cy="335225"/>
            </a:xfrm>
            <a:prstGeom prst="rect">
              <a:avLst/>
            </a:prstGeom>
            <a:solidFill>
              <a:srgbClr val="0066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it-IT"/>
            </a:p>
          </p:txBody>
        </p:sp>
        <p:sp>
          <p:nvSpPr>
            <p:cNvPr id="8" name="Rettangolo 7"/>
            <p:cNvSpPr/>
            <p:nvPr/>
          </p:nvSpPr>
          <p:spPr>
            <a:xfrm rot="5400000">
              <a:off x="5678931" y="3228878"/>
              <a:ext cx="6618218" cy="335225"/>
            </a:xfrm>
            <a:prstGeom prst="rect">
              <a:avLst/>
            </a:prstGeom>
            <a:solidFill>
              <a:srgbClr val="0066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it-IT"/>
            </a:p>
          </p:txBody>
        </p:sp>
        <p:sp>
          <p:nvSpPr>
            <p:cNvPr id="11" name="Rettangolo 10"/>
            <p:cNvSpPr/>
            <p:nvPr/>
          </p:nvSpPr>
          <p:spPr>
            <a:xfrm>
              <a:off x="7554191" y="6528600"/>
              <a:ext cx="868014" cy="33522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pic>
          <p:nvPicPr>
            <p:cNvPr id="12" name="Immagine 11" descr="ATS_ValPadana.jp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75560" y="6516529"/>
              <a:ext cx="585150" cy="347296"/>
            </a:xfrm>
            <a:prstGeom prst="rect">
              <a:avLst/>
            </a:prstGeom>
          </p:spPr>
        </p:pic>
      </p:grpSp>
      <p:sp>
        <p:nvSpPr>
          <p:cNvPr id="15" name="CasellaDiTesto 14"/>
          <p:cNvSpPr txBox="1"/>
          <p:nvPr/>
        </p:nvSpPr>
        <p:spPr>
          <a:xfrm>
            <a:off x="2739646" y="400339"/>
            <a:ext cx="312656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800" b="1" dirty="0" smtClean="0"/>
              <a:t>OSPEDALIZZAZIONE</a:t>
            </a:r>
            <a:endParaRPr lang="it-IT" sz="2800" b="1" dirty="0"/>
          </a:p>
        </p:txBody>
      </p:sp>
      <p:sp>
        <p:nvSpPr>
          <p:cNvPr id="16" name="CasellaDiTesto 15"/>
          <p:cNvSpPr txBox="1"/>
          <p:nvPr/>
        </p:nvSpPr>
        <p:spPr>
          <a:xfrm>
            <a:off x="727097" y="5968567"/>
            <a:ext cx="40196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Flusso SDO, anno 2017 Tasso STD x1000</a:t>
            </a:r>
            <a:endParaRPr lang="it-IT" dirty="0"/>
          </a:p>
        </p:txBody>
      </p:sp>
      <p:graphicFrame>
        <p:nvGraphicFramePr>
          <p:cNvPr id="17" name="Tabella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97640785"/>
              </p:ext>
            </p:extLst>
          </p:nvPr>
        </p:nvGraphicFramePr>
        <p:xfrm>
          <a:off x="338400" y="2300520"/>
          <a:ext cx="8485201" cy="2376068"/>
        </p:xfrm>
        <a:graphic>
          <a:graphicData uri="http://schemas.openxmlformats.org/drawingml/2006/table">
            <a:tbl>
              <a:tblPr/>
              <a:tblGrid>
                <a:gridCol w="1630359"/>
                <a:gridCol w="466531"/>
                <a:gridCol w="472377"/>
                <a:gridCol w="570421"/>
                <a:gridCol w="664704"/>
                <a:gridCol w="532247"/>
                <a:gridCol w="596757"/>
                <a:gridCol w="521375"/>
                <a:gridCol w="630538"/>
                <a:gridCol w="663934"/>
                <a:gridCol w="607826"/>
                <a:gridCol w="522046"/>
                <a:gridCol w="606086"/>
              </a:tblGrid>
              <a:tr h="240842">
                <a:tc rowSpan="2">
                  <a:txBody>
                    <a:bodyPr/>
                    <a:lstStyle/>
                    <a:p>
                      <a:pPr algn="ctr" fontAlgn="b"/>
                      <a:r>
                        <a:rPr lang="it-IT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330" marR="8330" marT="833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4F81BD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it-IT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Distretto CASALMAGGIORE</a:t>
                      </a:r>
                    </a:p>
                  </a:txBody>
                  <a:tcPr marL="8330" marR="8330" marT="833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4F81B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it-IT" sz="14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Distretto CREMONA</a:t>
                      </a:r>
                    </a:p>
                  </a:txBody>
                  <a:tcPr marL="8330" marR="8330" marT="833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4F81B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it-IT" sz="14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ATS</a:t>
                      </a:r>
                    </a:p>
                  </a:txBody>
                  <a:tcPr marL="8330" marR="8330" marT="833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4F81B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472635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N° casi</a:t>
                      </a:r>
                    </a:p>
                  </a:txBody>
                  <a:tcPr marL="8330" marR="8330" marT="833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Tasso</a:t>
                      </a:r>
                    </a:p>
                  </a:txBody>
                  <a:tcPr marL="8330" marR="8330" marT="833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IC95% </a:t>
                      </a:r>
                      <a:r>
                        <a:rPr lang="it-IT" sz="14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inf</a:t>
                      </a:r>
                      <a:endParaRPr lang="it-IT" sz="14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30" marR="8330" marT="833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IC95% </a:t>
                      </a:r>
                      <a:r>
                        <a:rPr lang="it-IT" sz="14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sup</a:t>
                      </a:r>
                      <a:endParaRPr lang="it-IT" sz="14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30" marR="8330" marT="833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N° </a:t>
                      </a:r>
                      <a:endParaRPr lang="it-IT" sz="1400" b="1" i="0" u="none" strike="noStrike" dirty="0" smtClean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ctr" fontAlgn="b"/>
                      <a:r>
                        <a:rPr lang="it-IT" sz="14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casi</a:t>
                      </a:r>
                      <a:endParaRPr lang="it-IT" sz="14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30" marR="8330" marT="833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Tasso</a:t>
                      </a:r>
                    </a:p>
                  </a:txBody>
                  <a:tcPr marL="8330" marR="8330" marT="833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IC95% </a:t>
                      </a:r>
                      <a:r>
                        <a:rPr lang="it-IT" sz="14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inf</a:t>
                      </a:r>
                      <a:endParaRPr lang="it-IT" sz="14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30" marR="8330" marT="833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IC95% sup</a:t>
                      </a:r>
                    </a:p>
                  </a:txBody>
                  <a:tcPr marL="8330" marR="8330" marT="833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N° </a:t>
                      </a:r>
                      <a:endParaRPr lang="it-IT" sz="1400" b="1" i="0" u="none" strike="noStrike" dirty="0" smtClean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ctr" fontAlgn="b"/>
                      <a:r>
                        <a:rPr lang="it-IT" sz="14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casi</a:t>
                      </a:r>
                      <a:endParaRPr lang="it-IT" sz="14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30" marR="8330" marT="833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Tasso</a:t>
                      </a:r>
                    </a:p>
                  </a:txBody>
                  <a:tcPr marL="8330" marR="8330" marT="833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IC95% </a:t>
                      </a:r>
                      <a:r>
                        <a:rPr lang="it-IT" sz="14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inf</a:t>
                      </a:r>
                      <a:endParaRPr lang="it-IT" sz="14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30" marR="8330" marT="833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IC95% </a:t>
                      </a:r>
                      <a:r>
                        <a:rPr lang="it-IT" sz="14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sup</a:t>
                      </a:r>
                      <a:endParaRPr lang="it-IT" sz="14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30" marR="8330" marT="833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4F81BD"/>
                    </a:solidFill>
                  </a:tcPr>
                </a:tc>
              </a:tr>
              <a:tr h="240842"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TUTTI </a:t>
                      </a:r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LE CAUSE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5952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1" i="0" u="sng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145,4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141,7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149,2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25481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1" i="0" u="sng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148,6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146,8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150,5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113228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140,6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139,8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141,4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58618"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TUTTE </a:t>
                      </a:r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LE CAUSE 0-14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448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9,0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8,2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9,9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1590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8,3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7,9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8,7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8504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8,5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8,4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8,7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14604"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P. </a:t>
                      </a:r>
                      <a:r>
                        <a:rPr lang="it-IT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CARDIOCIRCO</a:t>
                      </a:r>
                      <a:endParaRPr lang="it-IT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920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20,4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19,1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21,8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3815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20,2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19,5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20,8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17944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20,7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20,4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21,0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82163"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P. RESPIRATORIE</a:t>
                      </a:r>
                      <a:endParaRPr lang="it-IT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486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11,5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10,5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12,6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2339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1" i="0" u="sng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13,4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12,9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14,0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9650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11,8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11,6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12,0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17241"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TUTTI </a:t>
                      </a:r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 TUMORI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548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13,0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12,0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14,2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2727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1" i="0" u="sng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15,3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14,8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15,9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11669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14,1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13,9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14,4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0842"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TRAUMI </a:t>
                      </a:r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 </a:t>
                      </a:r>
                      <a:r>
                        <a:rPr lang="it-IT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AVV</a:t>
                      </a:r>
                      <a:endParaRPr lang="it-IT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454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10,7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9,7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11,7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11,5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11,0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12,0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9054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11,0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10,8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11,2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56421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ttangolo 9"/>
          <p:cNvSpPr/>
          <p:nvPr/>
        </p:nvSpPr>
        <p:spPr>
          <a:xfrm>
            <a:off x="7554191" y="4978105"/>
            <a:ext cx="868014" cy="35362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grpSp>
        <p:nvGrpSpPr>
          <p:cNvPr id="13" name="Gruppo 12"/>
          <p:cNvGrpSpPr/>
          <p:nvPr/>
        </p:nvGrpSpPr>
        <p:grpSpPr>
          <a:xfrm>
            <a:off x="-6351" y="-3176"/>
            <a:ext cx="9168354" cy="6867001"/>
            <a:chOff x="-6351" y="-3176"/>
            <a:chExt cx="9168354" cy="6867001"/>
          </a:xfrm>
        </p:grpSpPr>
        <p:sp>
          <p:nvSpPr>
            <p:cNvPr id="5" name="Rettangolo 4"/>
            <p:cNvSpPr/>
            <p:nvPr/>
          </p:nvSpPr>
          <p:spPr>
            <a:xfrm>
              <a:off x="-6351" y="-3176"/>
              <a:ext cx="9162004" cy="335225"/>
            </a:xfrm>
            <a:prstGeom prst="rect">
              <a:avLst/>
            </a:prstGeom>
            <a:solidFill>
              <a:srgbClr val="0066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it-IT"/>
            </a:p>
          </p:txBody>
        </p:sp>
        <p:sp>
          <p:nvSpPr>
            <p:cNvPr id="6" name="Rettangolo 5"/>
            <p:cNvSpPr/>
            <p:nvPr/>
          </p:nvSpPr>
          <p:spPr>
            <a:xfrm>
              <a:off x="0" y="6528600"/>
              <a:ext cx="9162003" cy="335225"/>
            </a:xfrm>
            <a:prstGeom prst="rect">
              <a:avLst/>
            </a:prstGeom>
            <a:solidFill>
              <a:srgbClr val="0066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it-IT"/>
            </a:p>
          </p:txBody>
        </p:sp>
        <p:sp>
          <p:nvSpPr>
            <p:cNvPr id="7" name="Rettangolo 6"/>
            <p:cNvSpPr/>
            <p:nvPr/>
          </p:nvSpPr>
          <p:spPr>
            <a:xfrm rot="5400000">
              <a:off x="-3147847" y="3228878"/>
              <a:ext cx="6618218" cy="335225"/>
            </a:xfrm>
            <a:prstGeom prst="rect">
              <a:avLst/>
            </a:prstGeom>
            <a:solidFill>
              <a:srgbClr val="0066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it-IT"/>
            </a:p>
          </p:txBody>
        </p:sp>
        <p:sp>
          <p:nvSpPr>
            <p:cNvPr id="8" name="Rettangolo 7"/>
            <p:cNvSpPr/>
            <p:nvPr/>
          </p:nvSpPr>
          <p:spPr>
            <a:xfrm rot="5400000">
              <a:off x="5678931" y="3228878"/>
              <a:ext cx="6618218" cy="335225"/>
            </a:xfrm>
            <a:prstGeom prst="rect">
              <a:avLst/>
            </a:prstGeom>
            <a:solidFill>
              <a:srgbClr val="0066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it-IT"/>
            </a:p>
          </p:txBody>
        </p:sp>
        <p:sp>
          <p:nvSpPr>
            <p:cNvPr id="11" name="Rettangolo 10"/>
            <p:cNvSpPr/>
            <p:nvPr/>
          </p:nvSpPr>
          <p:spPr>
            <a:xfrm>
              <a:off x="7554191" y="6528600"/>
              <a:ext cx="868014" cy="33522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pic>
          <p:nvPicPr>
            <p:cNvPr id="12" name="Immagine 11" descr="ATS_ValPadana.jp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75560" y="6516529"/>
              <a:ext cx="585150" cy="347296"/>
            </a:xfrm>
            <a:prstGeom prst="rect">
              <a:avLst/>
            </a:prstGeom>
          </p:spPr>
        </p:pic>
      </p:grpSp>
      <p:sp>
        <p:nvSpPr>
          <p:cNvPr id="15" name="CasellaDiTesto 14"/>
          <p:cNvSpPr txBox="1"/>
          <p:nvPr/>
        </p:nvSpPr>
        <p:spPr>
          <a:xfrm>
            <a:off x="2739646" y="400339"/>
            <a:ext cx="31782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800" b="1" dirty="0" smtClean="0"/>
              <a:t>INCIDENZA TUMORI</a:t>
            </a:r>
            <a:endParaRPr lang="it-IT" sz="2800" b="1" dirty="0"/>
          </a:p>
        </p:txBody>
      </p:sp>
      <p:sp>
        <p:nvSpPr>
          <p:cNvPr id="16" name="CasellaDiTesto 15"/>
          <p:cNvSpPr txBox="1"/>
          <p:nvPr/>
        </p:nvSpPr>
        <p:spPr>
          <a:xfrm>
            <a:off x="727097" y="5968567"/>
            <a:ext cx="70642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Registro  Tumori ATS, anni 2010-2012 Tasso STD x100.000 pop. Italia 2011</a:t>
            </a:r>
            <a:endParaRPr lang="it-IT" dirty="0"/>
          </a:p>
        </p:txBody>
      </p:sp>
      <p:graphicFrame>
        <p:nvGraphicFramePr>
          <p:cNvPr id="14" name="Tabella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49738139"/>
              </p:ext>
            </p:extLst>
          </p:nvPr>
        </p:nvGraphicFramePr>
        <p:xfrm>
          <a:off x="338400" y="2300520"/>
          <a:ext cx="8485201" cy="2297718"/>
        </p:xfrm>
        <a:graphic>
          <a:graphicData uri="http://schemas.openxmlformats.org/drawingml/2006/table">
            <a:tbl>
              <a:tblPr/>
              <a:tblGrid>
                <a:gridCol w="1630359"/>
                <a:gridCol w="466531"/>
                <a:gridCol w="472377"/>
                <a:gridCol w="570421"/>
                <a:gridCol w="664704"/>
                <a:gridCol w="532247"/>
                <a:gridCol w="596757"/>
                <a:gridCol w="521375"/>
                <a:gridCol w="630538"/>
                <a:gridCol w="663934"/>
                <a:gridCol w="607826"/>
                <a:gridCol w="522046"/>
                <a:gridCol w="606086"/>
              </a:tblGrid>
              <a:tr h="240842">
                <a:tc rowSpan="2">
                  <a:txBody>
                    <a:bodyPr/>
                    <a:lstStyle/>
                    <a:p>
                      <a:pPr algn="ctr" fontAlgn="b"/>
                      <a:r>
                        <a:rPr lang="it-IT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330" marR="8330" marT="833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4F81BD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it-IT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Distretto CASALMAGGIORE</a:t>
                      </a:r>
                    </a:p>
                  </a:txBody>
                  <a:tcPr marL="8330" marR="8330" marT="833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4F81B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it-IT" sz="14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Distretto CREMONA</a:t>
                      </a:r>
                    </a:p>
                  </a:txBody>
                  <a:tcPr marL="8330" marR="8330" marT="833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4F81B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it-IT" sz="14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ATS</a:t>
                      </a:r>
                    </a:p>
                  </a:txBody>
                  <a:tcPr marL="8330" marR="8330" marT="833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4F81B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472635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N° casi</a:t>
                      </a:r>
                    </a:p>
                  </a:txBody>
                  <a:tcPr marL="8330" marR="8330" marT="833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Tasso</a:t>
                      </a:r>
                    </a:p>
                  </a:txBody>
                  <a:tcPr marL="8330" marR="8330" marT="833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IC95% </a:t>
                      </a:r>
                      <a:r>
                        <a:rPr lang="it-IT" sz="14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inf</a:t>
                      </a:r>
                      <a:endParaRPr lang="it-IT" sz="14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30" marR="8330" marT="833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IC95% </a:t>
                      </a:r>
                      <a:r>
                        <a:rPr lang="it-IT" sz="14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sup</a:t>
                      </a:r>
                      <a:endParaRPr lang="it-IT" sz="14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30" marR="8330" marT="833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N° </a:t>
                      </a:r>
                      <a:endParaRPr lang="it-IT" sz="1400" b="1" i="0" u="none" strike="noStrike" dirty="0" smtClean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ctr" fontAlgn="b"/>
                      <a:r>
                        <a:rPr lang="it-IT" sz="14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casi</a:t>
                      </a:r>
                      <a:endParaRPr lang="it-IT" sz="14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30" marR="8330" marT="833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Tasso</a:t>
                      </a:r>
                    </a:p>
                  </a:txBody>
                  <a:tcPr marL="8330" marR="8330" marT="833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IC95% </a:t>
                      </a:r>
                      <a:r>
                        <a:rPr lang="it-IT" sz="14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inf</a:t>
                      </a:r>
                      <a:endParaRPr lang="it-IT" sz="14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30" marR="8330" marT="833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IC95% sup</a:t>
                      </a:r>
                    </a:p>
                  </a:txBody>
                  <a:tcPr marL="8330" marR="8330" marT="833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N° </a:t>
                      </a:r>
                      <a:endParaRPr lang="it-IT" sz="1400" b="1" i="0" u="none" strike="noStrike" dirty="0" smtClean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ctr" fontAlgn="b"/>
                      <a:r>
                        <a:rPr lang="it-IT" sz="14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casi</a:t>
                      </a:r>
                      <a:endParaRPr lang="it-IT" sz="14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30" marR="8330" marT="833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Tasso</a:t>
                      </a:r>
                    </a:p>
                  </a:txBody>
                  <a:tcPr marL="8330" marR="8330" marT="833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IC95% </a:t>
                      </a:r>
                      <a:r>
                        <a:rPr lang="it-IT" sz="14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inf</a:t>
                      </a:r>
                      <a:endParaRPr lang="it-IT" sz="14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30" marR="8330" marT="833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IC95% </a:t>
                      </a:r>
                      <a:r>
                        <a:rPr lang="it-IT" sz="14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sup</a:t>
                      </a:r>
                      <a:endParaRPr lang="it-IT" sz="14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30" marR="8330" marT="833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4F81BD"/>
                    </a:solidFill>
                  </a:tcPr>
                </a:tc>
              </a:tr>
              <a:tr h="240842"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TUTTI </a:t>
                      </a:r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 TUMORI</a:t>
                      </a:r>
                    </a:p>
                  </a:txBody>
                  <a:tcPr marL="9011" marR="9011" marT="90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812</a:t>
                      </a:r>
                    </a:p>
                  </a:txBody>
                  <a:tcPr marL="9011" marR="9011" marT="90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644,1</a:t>
                      </a:r>
                    </a:p>
                  </a:txBody>
                  <a:tcPr marL="9011" marR="9011" marT="90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600,3</a:t>
                      </a:r>
                    </a:p>
                  </a:txBody>
                  <a:tcPr marL="9011" marR="9011" marT="90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690,3</a:t>
                      </a:r>
                    </a:p>
                  </a:txBody>
                  <a:tcPr marL="9011" marR="9011" marT="90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3513</a:t>
                      </a:r>
                    </a:p>
                  </a:txBody>
                  <a:tcPr marL="9011" marR="9011" marT="90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1" i="0" u="sng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675,8</a:t>
                      </a:r>
                    </a:p>
                  </a:txBody>
                  <a:tcPr marL="9011" marR="9011" marT="90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653,5</a:t>
                      </a:r>
                    </a:p>
                  </a:txBody>
                  <a:tcPr marL="9011" marR="9011" marT="90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698,6</a:t>
                      </a:r>
                    </a:p>
                  </a:txBody>
                  <a:tcPr marL="9011" marR="9011" marT="90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15190</a:t>
                      </a:r>
                    </a:p>
                  </a:txBody>
                  <a:tcPr marL="9011" marR="9011" marT="90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635,0</a:t>
                      </a:r>
                    </a:p>
                  </a:txBody>
                  <a:tcPr marL="9011" marR="9011" marT="90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624,9</a:t>
                      </a:r>
                    </a:p>
                  </a:txBody>
                  <a:tcPr marL="9011" marR="9011" marT="90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645,2</a:t>
                      </a:r>
                    </a:p>
                  </a:txBody>
                  <a:tcPr marL="9011" marR="9011" marT="90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7488"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MAMMELLA</a:t>
                      </a:r>
                    </a:p>
                  </a:txBody>
                  <a:tcPr marL="9011" marR="9011" marT="90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111</a:t>
                      </a:r>
                    </a:p>
                  </a:txBody>
                  <a:tcPr marL="9011" marR="9011" marT="90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161,0</a:t>
                      </a:r>
                    </a:p>
                  </a:txBody>
                  <a:tcPr marL="9011" marR="9011" marT="90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131,3</a:t>
                      </a:r>
                    </a:p>
                  </a:txBody>
                  <a:tcPr marL="9011" marR="9011" marT="90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195,6</a:t>
                      </a:r>
                    </a:p>
                  </a:txBody>
                  <a:tcPr marL="9011" marR="9011" marT="90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523</a:t>
                      </a:r>
                    </a:p>
                  </a:txBody>
                  <a:tcPr marL="9011" marR="9011" marT="90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176,7</a:t>
                      </a:r>
                    </a:p>
                  </a:txBody>
                  <a:tcPr marL="9011" marR="9011" marT="90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161,2</a:t>
                      </a:r>
                    </a:p>
                  </a:txBody>
                  <a:tcPr marL="9011" marR="9011" marT="90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193,3</a:t>
                      </a:r>
                    </a:p>
                  </a:txBody>
                  <a:tcPr marL="9011" marR="9011" marT="90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2231</a:t>
                      </a:r>
                    </a:p>
                  </a:txBody>
                  <a:tcPr marL="9011" marR="9011" marT="90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165,6</a:t>
                      </a:r>
                    </a:p>
                  </a:txBody>
                  <a:tcPr marL="9011" marR="9011" marT="90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158,6</a:t>
                      </a:r>
                    </a:p>
                  </a:txBody>
                  <a:tcPr marL="9011" marR="9011" marT="90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172,8</a:t>
                      </a:r>
                    </a:p>
                  </a:txBody>
                  <a:tcPr marL="9011" marR="9011" marT="90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29680"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COLON RETTO </a:t>
                      </a:r>
                    </a:p>
                  </a:txBody>
                  <a:tcPr marL="9011" marR="9011" marT="90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99</a:t>
                      </a:r>
                    </a:p>
                  </a:txBody>
                  <a:tcPr marL="9011" marR="9011" marT="90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78,1</a:t>
                      </a:r>
                    </a:p>
                  </a:txBody>
                  <a:tcPr marL="9011" marR="9011" marT="90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63,4</a:t>
                      </a:r>
                    </a:p>
                  </a:txBody>
                  <a:tcPr marL="9011" marR="9011" marT="90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95,2</a:t>
                      </a:r>
                    </a:p>
                  </a:txBody>
                  <a:tcPr marL="9011" marR="9011" marT="90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358</a:t>
                      </a:r>
                    </a:p>
                  </a:txBody>
                  <a:tcPr marL="9011" marR="9011" marT="90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68,0</a:t>
                      </a:r>
                    </a:p>
                  </a:txBody>
                  <a:tcPr marL="9011" marR="9011" marT="90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61,1</a:t>
                      </a:r>
                    </a:p>
                  </a:txBody>
                  <a:tcPr marL="9011" marR="9011" marT="90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75,5</a:t>
                      </a:r>
                    </a:p>
                  </a:txBody>
                  <a:tcPr marL="9011" marR="9011" marT="90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1748</a:t>
                      </a:r>
                    </a:p>
                  </a:txBody>
                  <a:tcPr marL="9011" marR="9011" marT="90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72,6</a:t>
                      </a:r>
                    </a:p>
                  </a:txBody>
                  <a:tcPr marL="9011" marR="9011" marT="90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69,2</a:t>
                      </a:r>
                    </a:p>
                  </a:txBody>
                  <a:tcPr marL="9011" marR="9011" marT="90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76,0</a:t>
                      </a:r>
                    </a:p>
                  </a:txBody>
                  <a:tcPr marL="9011" marR="9011" marT="90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82163"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POLMONE</a:t>
                      </a:r>
                    </a:p>
                  </a:txBody>
                  <a:tcPr marL="9011" marR="9011" marT="90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82</a:t>
                      </a:r>
                    </a:p>
                  </a:txBody>
                  <a:tcPr marL="9011" marR="9011" marT="90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65,5</a:t>
                      </a:r>
                    </a:p>
                  </a:txBody>
                  <a:tcPr marL="9011" marR="9011" marT="90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52,1</a:t>
                      </a:r>
                    </a:p>
                  </a:txBody>
                  <a:tcPr marL="9011" marR="9011" marT="90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81,4</a:t>
                      </a:r>
                    </a:p>
                  </a:txBody>
                  <a:tcPr marL="9011" marR="9011" marT="90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405</a:t>
                      </a:r>
                    </a:p>
                  </a:txBody>
                  <a:tcPr marL="9011" marR="9011" marT="90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1" i="0" u="none" strike="noStrike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</a:rPr>
                        <a:t>77,7</a:t>
                      </a:r>
                    </a:p>
                  </a:txBody>
                  <a:tcPr marL="9011" marR="9011" marT="90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70,3</a:t>
                      </a:r>
                    </a:p>
                  </a:txBody>
                  <a:tcPr marL="9011" marR="9011" marT="90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85,7</a:t>
                      </a:r>
                    </a:p>
                  </a:txBody>
                  <a:tcPr marL="9011" marR="9011" marT="90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1694</a:t>
                      </a:r>
                    </a:p>
                  </a:txBody>
                  <a:tcPr marL="9011" marR="9011" marT="90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70,8</a:t>
                      </a:r>
                    </a:p>
                  </a:txBody>
                  <a:tcPr marL="9011" marR="9011" marT="90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67,5</a:t>
                      </a:r>
                    </a:p>
                  </a:txBody>
                  <a:tcPr marL="9011" marR="9011" marT="90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74,3</a:t>
                      </a:r>
                    </a:p>
                  </a:txBody>
                  <a:tcPr marL="9011" marR="9011" marT="90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68343"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PROSTATA</a:t>
                      </a:r>
                    </a:p>
                  </a:txBody>
                  <a:tcPr marL="9011" marR="9011" marT="90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50</a:t>
                      </a:r>
                    </a:p>
                  </a:txBody>
                  <a:tcPr marL="9011" marR="9011" marT="90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84,1</a:t>
                      </a:r>
                    </a:p>
                  </a:txBody>
                  <a:tcPr marL="9011" marR="9011" marT="90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62,3</a:t>
                      </a:r>
                    </a:p>
                  </a:txBody>
                  <a:tcPr marL="9011" marR="9011" marT="90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110,9</a:t>
                      </a:r>
                    </a:p>
                  </a:txBody>
                  <a:tcPr marL="9011" marR="9011" marT="90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328</a:t>
                      </a:r>
                    </a:p>
                  </a:txBody>
                  <a:tcPr marL="9011" marR="9011" marT="90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1" i="0" u="sng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133,2</a:t>
                      </a:r>
                    </a:p>
                  </a:txBody>
                  <a:tcPr marL="9011" marR="9011" marT="90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119,2</a:t>
                      </a:r>
                    </a:p>
                  </a:txBody>
                  <a:tcPr marL="9011" marR="9011" marT="90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148,5</a:t>
                      </a:r>
                    </a:p>
                  </a:txBody>
                  <a:tcPr marL="9011" marR="9011" marT="90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1350</a:t>
                      </a:r>
                    </a:p>
                  </a:txBody>
                  <a:tcPr marL="9011" marR="9011" marT="90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117,1</a:t>
                      </a:r>
                    </a:p>
                  </a:txBody>
                  <a:tcPr marL="9011" marR="9011" marT="90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111,0</a:t>
                      </a:r>
                    </a:p>
                  </a:txBody>
                  <a:tcPr marL="9011" marR="9011" marT="90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123,6</a:t>
                      </a:r>
                    </a:p>
                  </a:txBody>
                  <a:tcPr marL="9011" marR="9011" marT="90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0842"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EMOLINFOPOIETICO</a:t>
                      </a:r>
                    </a:p>
                  </a:txBody>
                  <a:tcPr marL="9011" marR="9011" marT="90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55</a:t>
                      </a:r>
                    </a:p>
                  </a:txBody>
                  <a:tcPr marL="9011" marR="9011" marT="90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43,1</a:t>
                      </a:r>
                    </a:p>
                  </a:txBody>
                  <a:tcPr marL="9011" marR="9011" marT="90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32,4</a:t>
                      </a:r>
                    </a:p>
                  </a:txBody>
                  <a:tcPr marL="9011" marR="9011" marT="90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56,2</a:t>
                      </a:r>
                    </a:p>
                  </a:txBody>
                  <a:tcPr marL="9011" marR="9011" marT="90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213</a:t>
                      </a:r>
                    </a:p>
                  </a:txBody>
                  <a:tcPr marL="9011" marR="9011" marT="90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40,7</a:t>
                      </a:r>
                    </a:p>
                  </a:txBody>
                  <a:tcPr marL="9011" marR="9011" marT="90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35,4</a:t>
                      </a:r>
                    </a:p>
                  </a:txBody>
                  <a:tcPr marL="9011" marR="9011" marT="90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46,6</a:t>
                      </a:r>
                    </a:p>
                  </a:txBody>
                  <a:tcPr marL="9011" marR="9011" marT="90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1042</a:t>
                      </a:r>
                    </a:p>
                  </a:txBody>
                  <a:tcPr marL="9011" marR="9011" marT="90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43,6</a:t>
                      </a:r>
                    </a:p>
                  </a:txBody>
                  <a:tcPr marL="9011" marR="9011" marT="90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41,0</a:t>
                      </a:r>
                    </a:p>
                  </a:txBody>
                  <a:tcPr marL="9011" marR="9011" marT="90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46,3</a:t>
                      </a:r>
                    </a:p>
                  </a:txBody>
                  <a:tcPr marL="9011" marR="9011" marT="901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02747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ttangolo 9"/>
          <p:cNvSpPr/>
          <p:nvPr/>
        </p:nvSpPr>
        <p:spPr>
          <a:xfrm>
            <a:off x="7554191" y="4978105"/>
            <a:ext cx="868014" cy="35362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grpSp>
        <p:nvGrpSpPr>
          <p:cNvPr id="13" name="Gruppo 12"/>
          <p:cNvGrpSpPr/>
          <p:nvPr/>
        </p:nvGrpSpPr>
        <p:grpSpPr>
          <a:xfrm>
            <a:off x="-6351" y="-3176"/>
            <a:ext cx="9168354" cy="6867001"/>
            <a:chOff x="-6351" y="-3176"/>
            <a:chExt cx="9168354" cy="6867001"/>
          </a:xfrm>
        </p:grpSpPr>
        <p:sp>
          <p:nvSpPr>
            <p:cNvPr id="5" name="Rettangolo 4"/>
            <p:cNvSpPr/>
            <p:nvPr/>
          </p:nvSpPr>
          <p:spPr>
            <a:xfrm>
              <a:off x="-6351" y="-3176"/>
              <a:ext cx="9162004" cy="335225"/>
            </a:xfrm>
            <a:prstGeom prst="rect">
              <a:avLst/>
            </a:prstGeom>
            <a:solidFill>
              <a:srgbClr val="0066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it-IT"/>
            </a:p>
          </p:txBody>
        </p:sp>
        <p:sp>
          <p:nvSpPr>
            <p:cNvPr id="6" name="Rettangolo 5"/>
            <p:cNvSpPr/>
            <p:nvPr/>
          </p:nvSpPr>
          <p:spPr>
            <a:xfrm>
              <a:off x="0" y="6528600"/>
              <a:ext cx="9162003" cy="335225"/>
            </a:xfrm>
            <a:prstGeom prst="rect">
              <a:avLst/>
            </a:prstGeom>
            <a:solidFill>
              <a:srgbClr val="0066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it-IT"/>
            </a:p>
          </p:txBody>
        </p:sp>
        <p:sp>
          <p:nvSpPr>
            <p:cNvPr id="7" name="Rettangolo 6"/>
            <p:cNvSpPr/>
            <p:nvPr/>
          </p:nvSpPr>
          <p:spPr>
            <a:xfrm rot="5400000">
              <a:off x="-3147847" y="3228878"/>
              <a:ext cx="6618218" cy="335225"/>
            </a:xfrm>
            <a:prstGeom prst="rect">
              <a:avLst/>
            </a:prstGeom>
            <a:solidFill>
              <a:srgbClr val="0066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it-IT"/>
            </a:p>
          </p:txBody>
        </p:sp>
        <p:sp>
          <p:nvSpPr>
            <p:cNvPr id="8" name="Rettangolo 7"/>
            <p:cNvSpPr/>
            <p:nvPr/>
          </p:nvSpPr>
          <p:spPr>
            <a:xfrm rot="5400000">
              <a:off x="5678931" y="3228878"/>
              <a:ext cx="6618218" cy="335225"/>
            </a:xfrm>
            <a:prstGeom prst="rect">
              <a:avLst/>
            </a:prstGeom>
            <a:solidFill>
              <a:srgbClr val="0066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it-IT"/>
            </a:p>
          </p:txBody>
        </p:sp>
        <p:sp>
          <p:nvSpPr>
            <p:cNvPr id="11" name="Rettangolo 10"/>
            <p:cNvSpPr/>
            <p:nvPr/>
          </p:nvSpPr>
          <p:spPr>
            <a:xfrm>
              <a:off x="7554191" y="6528600"/>
              <a:ext cx="868014" cy="33522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pic>
          <p:nvPicPr>
            <p:cNvPr id="12" name="Immagine 11" descr="ATS_ValPadana.jp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75560" y="6516529"/>
              <a:ext cx="585150" cy="347296"/>
            </a:xfrm>
            <a:prstGeom prst="rect">
              <a:avLst/>
            </a:prstGeom>
          </p:spPr>
        </p:pic>
      </p:grpSp>
      <p:graphicFrame>
        <p:nvGraphicFramePr>
          <p:cNvPr id="2" name="Tabel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6520998"/>
              </p:ext>
            </p:extLst>
          </p:nvPr>
        </p:nvGraphicFramePr>
        <p:xfrm>
          <a:off x="354563" y="2425960"/>
          <a:ext cx="8465865" cy="2552146"/>
        </p:xfrm>
        <a:graphic>
          <a:graphicData uri="http://schemas.openxmlformats.org/drawingml/2006/table">
            <a:tbl>
              <a:tblPr/>
              <a:tblGrid>
                <a:gridCol w="1780272"/>
                <a:gridCol w="434374"/>
                <a:gridCol w="566576"/>
                <a:gridCol w="576018"/>
                <a:gridCol w="679891"/>
                <a:gridCol w="443818"/>
                <a:gridCol w="576018"/>
                <a:gridCol w="708219"/>
                <a:gridCol w="651563"/>
                <a:gridCol w="500475"/>
                <a:gridCol w="509918"/>
                <a:gridCol w="472147"/>
                <a:gridCol w="566576"/>
              </a:tblGrid>
              <a:tr h="233411"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706" marR="8706" marT="87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5B9BD5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it-IT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Distretto CASALMAGGIORE</a:t>
                      </a:r>
                    </a:p>
                  </a:txBody>
                  <a:tcPr marL="8706" marR="8706" marT="87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5B9BD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it-IT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Distretto CREMONA</a:t>
                      </a:r>
                    </a:p>
                  </a:txBody>
                  <a:tcPr marL="8706" marR="8706" marT="87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5B9BD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it-IT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ATS</a:t>
                      </a:r>
                    </a:p>
                  </a:txBody>
                  <a:tcPr marL="8706" marR="8706" marT="87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5B9BD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460598"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706" marR="8706" marT="87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N° casi</a:t>
                      </a:r>
                    </a:p>
                  </a:txBody>
                  <a:tcPr marL="8706" marR="8706" marT="87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Tasso</a:t>
                      </a:r>
                    </a:p>
                  </a:txBody>
                  <a:tcPr marL="8706" marR="8706" marT="87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IC95% </a:t>
                      </a:r>
                      <a:r>
                        <a:rPr lang="it-IT" sz="14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inf</a:t>
                      </a:r>
                      <a:endParaRPr lang="it-IT" sz="14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06" marR="8706" marT="87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IC95% </a:t>
                      </a:r>
                      <a:r>
                        <a:rPr lang="it-IT" sz="14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sup</a:t>
                      </a:r>
                      <a:endParaRPr lang="it-IT" sz="14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06" marR="8706" marT="87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N° casi</a:t>
                      </a:r>
                    </a:p>
                  </a:txBody>
                  <a:tcPr marL="8706" marR="8706" marT="87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Tasso</a:t>
                      </a:r>
                    </a:p>
                  </a:txBody>
                  <a:tcPr marL="8706" marR="8706" marT="87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IC95% inf</a:t>
                      </a:r>
                    </a:p>
                  </a:txBody>
                  <a:tcPr marL="8706" marR="8706" marT="87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IC95% sup</a:t>
                      </a:r>
                    </a:p>
                  </a:txBody>
                  <a:tcPr marL="8706" marR="8706" marT="87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N° casi</a:t>
                      </a:r>
                    </a:p>
                  </a:txBody>
                  <a:tcPr marL="8706" marR="8706" marT="87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Tasso</a:t>
                      </a:r>
                    </a:p>
                  </a:txBody>
                  <a:tcPr marL="8706" marR="8706" marT="87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IC95% inf</a:t>
                      </a:r>
                    </a:p>
                  </a:txBody>
                  <a:tcPr marL="8706" marR="8706" marT="87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IC95% sup</a:t>
                      </a:r>
                    </a:p>
                  </a:txBody>
                  <a:tcPr marL="8706" marR="8706" marT="87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5B9BD5"/>
                    </a:solidFill>
                  </a:tcPr>
                </a:tc>
              </a:tr>
              <a:tr h="233411"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TUTTE LE CAUSE</a:t>
                      </a:r>
                    </a:p>
                  </a:txBody>
                  <a:tcPr marL="8706" marR="8706" marT="87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1431</a:t>
                      </a:r>
                    </a:p>
                  </a:txBody>
                  <a:tcPr marL="8706" marR="8706" marT="87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954,6</a:t>
                      </a:r>
                    </a:p>
                  </a:txBody>
                  <a:tcPr marL="8706" marR="8706" marT="87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905,0</a:t>
                      </a:r>
                    </a:p>
                  </a:txBody>
                  <a:tcPr marL="8706" marR="8706" marT="87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1006,3</a:t>
                      </a:r>
                    </a:p>
                  </a:txBody>
                  <a:tcPr marL="8706" marR="8706" marT="87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5888</a:t>
                      </a:r>
                    </a:p>
                  </a:txBody>
                  <a:tcPr marL="8706" marR="8706" marT="87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966,8</a:t>
                      </a:r>
                    </a:p>
                  </a:txBody>
                  <a:tcPr marL="8706" marR="8706" marT="87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942,0</a:t>
                      </a:r>
                    </a:p>
                  </a:txBody>
                  <a:tcPr marL="8706" marR="8706" marT="87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992,2</a:t>
                      </a:r>
                    </a:p>
                  </a:txBody>
                  <a:tcPr marL="8706" marR="8706" marT="87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26018</a:t>
                      </a:r>
                    </a:p>
                  </a:txBody>
                  <a:tcPr marL="8706" marR="8706" marT="87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963,6</a:t>
                      </a:r>
                    </a:p>
                  </a:txBody>
                  <a:tcPr marL="8706" marR="8706" marT="87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951,9</a:t>
                      </a:r>
                    </a:p>
                  </a:txBody>
                  <a:tcPr marL="8706" marR="8706" marT="87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975,5</a:t>
                      </a:r>
                    </a:p>
                  </a:txBody>
                  <a:tcPr marL="8706" marR="8706" marT="87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3411"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P.CARDIOCIRCO</a:t>
                      </a:r>
                      <a:endParaRPr lang="it-IT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06" marR="8706" marT="87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484</a:t>
                      </a:r>
                    </a:p>
                  </a:txBody>
                  <a:tcPr marL="8706" marR="8706" marT="87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306,3</a:t>
                      </a:r>
                    </a:p>
                  </a:txBody>
                  <a:tcPr marL="8706" marR="8706" marT="87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279,3</a:t>
                      </a:r>
                    </a:p>
                  </a:txBody>
                  <a:tcPr marL="8706" marR="8706" marT="87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335,4</a:t>
                      </a:r>
                    </a:p>
                  </a:txBody>
                  <a:tcPr marL="8706" marR="8706" marT="87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2147</a:t>
                      </a:r>
                    </a:p>
                  </a:txBody>
                  <a:tcPr marL="8706" marR="8706" marT="87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337,1</a:t>
                      </a:r>
                    </a:p>
                  </a:txBody>
                  <a:tcPr marL="8706" marR="8706" marT="87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322,8</a:t>
                      </a:r>
                    </a:p>
                  </a:txBody>
                  <a:tcPr marL="8706" marR="8706" marT="87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351,8</a:t>
                      </a:r>
                    </a:p>
                  </a:txBody>
                  <a:tcPr marL="8706" marR="8706" marT="87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9569</a:t>
                      </a:r>
                    </a:p>
                  </a:txBody>
                  <a:tcPr marL="8706" marR="8706" marT="87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344,1</a:t>
                      </a:r>
                    </a:p>
                  </a:txBody>
                  <a:tcPr marL="8706" marR="8706" marT="87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337,2</a:t>
                      </a:r>
                    </a:p>
                  </a:txBody>
                  <a:tcPr marL="8706" marR="8706" marT="87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351,1</a:t>
                      </a:r>
                    </a:p>
                  </a:txBody>
                  <a:tcPr marL="8706" marR="8706" marT="87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3411"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P. RESPIRATORIE</a:t>
                      </a:r>
                    </a:p>
                  </a:txBody>
                  <a:tcPr marL="8706" marR="8706" marT="87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109</a:t>
                      </a:r>
                    </a:p>
                  </a:txBody>
                  <a:tcPr marL="8706" marR="8706" marT="87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1" i="0" u="sng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71,0</a:t>
                      </a:r>
                    </a:p>
                  </a:txBody>
                  <a:tcPr marL="8706" marR="8706" marT="87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58,1</a:t>
                      </a:r>
                    </a:p>
                  </a:txBody>
                  <a:tcPr marL="8706" marR="8706" marT="87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86,1</a:t>
                      </a:r>
                    </a:p>
                  </a:txBody>
                  <a:tcPr marL="8706" marR="8706" marT="87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364</a:t>
                      </a:r>
                    </a:p>
                  </a:txBody>
                  <a:tcPr marL="8706" marR="8706" marT="87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58,2</a:t>
                      </a:r>
                    </a:p>
                  </a:txBody>
                  <a:tcPr marL="8706" marR="8706" marT="87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52,4</a:t>
                      </a:r>
                    </a:p>
                  </a:txBody>
                  <a:tcPr marL="8706" marR="8706" marT="87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64,6</a:t>
                      </a:r>
                    </a:p>
                  </a:txBody>
                  <a:tcPr marL="8706" marR="8706" marT="87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1562</a:t>
                      </a:r>
                    </a:p>
                  </a:txBody>
                  <a:tcPr marL="8706" marR="8706" marT="87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57,0</a:t>
                      </a:r>
                    </a:p>
                  </a:txBody>
                  <a:tcPr marL="8706" marR="8706" marT="87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54,2</a:t>
                      </a:r>
                    </a:p>
                  </a:txBody>
                  <a:tcPr marL="8706" marR="8706" marT="87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59,9</a:t>
                      </a:r>
                    </a:p>
                  </a:txBody>
                  <a:tcPr marL="8706" marR="8706" marT="87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3411"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TUTTI I TUMORI</a:t>
                      </a:r>
                    </a:p>
                  </a:txBody>
                  <a:tcPr marL="8706" marR="8706" marT="87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379</a:t>
                      </a:r>
                    </a:p>
                  </a:txBody>
                  <a:tcPr marL="8706" marR="8706" marT="87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273,2</a:t>
                      </a:r>
                    </a:p>
                  </a:txBody>
                  <a:tcPr marL="8706" marR="8706" marT="87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246,0</a:t>
                      </a:r>
                    </a:p>
                  </a:txBody>
                  <a:tcPr marL="8706" marR="8706" marT="87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302,7</a:t>
                      </a:r>
                    </a:p>
                  </a:txBody>
                  <a:tcPr marL="8706" marR="8706" marT="87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1686</a:t>
                      </a:r>
                    </a:p>
                  </a:txBody>
                  <a:tcPr marL="8706" marR="8706" marT="87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1" i="0" u="none" strike="noStrike" dirty="0">
                          <a:solidFill>
                            <a:srgbClr val="FF00FF"/>
                          </a:solidFill>
                          <a:effectLst/>
                          <a:latin typeface="Calibri" panose="020F0502020204030204" pitchFamily="34" charset="0"/>
                        </a:rPr>
                        <a:t>295,0</a:t>
                      </a:r>
                    </a:p>
                  </a:txBody>
                  <a:tcPr marL="8706" marR="8706" marT="87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281,0</a:t>
                      </a:r>
                    </a:p>
                  </a:txBody>
                  <a:tcPr marL="8706" marR="8706" marT="87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309,6</a:t>
                      </a:r>
                    </a:p>
                  </a:txBody>
                  <a:tcPr marL="8706" marR="8706" marT="87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7427</a:t>
                      </a:r>
                    </a:p>
                  </a:txBody>
                  <a:tcPr marL="8706" marR="8706" marT="87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287,0</a:t>
                      </a:r>
                    </a:p>
                  </a:txBody>
                  <a:tcPr marL="8706" marR="8706" marT="87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280,4</a:t>
                      </a:r>
                    </a:p>
                  </a:txBody>
                  <a:tcPr marL="8706" marR="8706" marT="87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293,6</a:t>
                      </a:r>
                    </a:p>
                  </a:txBody>
                  <a:tcPr marL="8706" marR="8706" marT="87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3411"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TUMORE MAMMELLA</a:t>
                      </a:r>
                    </a:p>
                  </a:txBody>
                  <a:tcPr marL="8706" marR="8706" marT="87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29</a:t>
                      </a:r>
                    </a:p>
                  </a:txBody>
                  <a:tcPr marL="8706" marR="8706" marT="87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32,8</a:t>
                      </a:r>
                    </a:p>
                  </a:txBody>
                  <a:tcPr marL="8706" marR="8706" marT="87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20,8</a:t>
                      </a:r>
                    </a:p>
                  </a:txBody>
                  <a:tcPr marL="8706" marR="8706" marT="87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49,6</a:t>
                      </a:r>
                    </a:p>
                  </a:txBody>
                  <a:tcPr marL="8706" marR="8706" marT="87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132</a:t>
                      </a:r>
                    </a:p>
                  </a:txBody>
                  <a:tcPr marL="8706" marR="8706" marT="87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34,9</a:t>
                      </a:r>
                    </a:p>
                  </a:txBody>
                  <a:tcPr marL="8706" marR="8706" marT="87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28,7</a:t>
                      </a:r>
                    </a:p>
                  </a:txBody>
                  <a:tcPr marL="8706" marR="8706" marT="87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42,1</a:t>
                      </a:r>
                    </a:p>
                  </a:txBody>
                  <a:tcPr marL="8706" marR="8706" marT="87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617</a:t>
                      </a:r>
                    </a:p>
                  </a:txBody>
                  <a:tcPr marL="8706" marR="8706" marT="87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36,1</a:t>
                      </a:r>
                    </a:p>
                  </a:txBody>
                  <a:tcPr marL="8706" marR="8706" marT="87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33,2</a:t>
                      </a:r>
                    </a:p>
                  </a:txBody>
                  <a:tcPr marL="8706" marR="8706" marT="87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39,3</a:t>
                      </a:r>
                    </a:p>
                  </a:txBody>
                  <a:tcPr marL="8706" marR="8706" marT="87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3411"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TUMORE COLON RETTO</a:t>
                      </a:r>
                    </a:p>
                  </a:txBody>
                  <a:tcPr marL="8706" marR="8706" marT="87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41</a:t>
                      </a:r>
                    </a:p>
                  </a:txBody>
                  <a:tcPr marL="8706" marR="8706" marT="87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29,5</a:t>
                      </a:r>
                    </a:p>
                  </a:txBody>
                  <a:tcPr marL="8706" marR="8706" marT="87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21,0</a:t>
                      </a:r>
                    </a:p>
                  </a:txBody>
                  <a:tcPr marL="8706" marR="8706" marT="87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40,4</a:t>
                      </a:r>
                    </a:p>
                  </a:txBody>
                  <a:tcPr marL="8706" marR="8706" marT="87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146</a:t>
                      </a:r>
                    </a:p>
                  </a:txBody>
                  <a:tcPr marL="8706" marR="8706" marT="87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24,8</a:t>
                      </a:r>
                    </a:p>
                  </a:txBody>
                  <a:tcPr marL="8706" marR="8706" marT="87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20,9</a:t>
                      </a:r>
                    </a:p>
                  </a:txBody>
                  <a:tcPr marL="8706" marR="8706" marT="87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29,3</a:t>
                      </a:r>
                    </a:p>
                  </a:txBody>
                  <a:tcPr marL="8706" marR="8706" marT="87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766</a:t>
                      </a:r>
                    </a:p>
                  </a:txBody>
                  <a:tcPr marL="8706" marR="8706" marT="87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29,3</a:t>
                      </a:r>
                    </a:p>
                  </a:txBody>
                  <a:tcPr marL="8706" marR="8706" marT="87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27,2</a:t>
                      </a:r>
                    </a:p>
                  </a:txBody>
                  <a:tcPr marL="8706" marR="8706" marT="87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31,4</a:t>
                      </a:r>
                    </a:p>
                  </a:txBody>
                  <a:tcPr marL="8706" marR="8706" marT="87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57671"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TRAUMI E AVVELENAMENTI</a:t>
                      </a:r>
                    </a:p>
                  </a:txBody>
                  <a:tcPr marL="8706" marR="8706" marT="87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50</a:t>
                      </a:r>
                    </a:p>
                  </a:txBody>
                  <a:tcPr marL="8706" marR="8706" marT="87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34,7</a:t>
                      </a:r>
                    </a:p>
                  </a:txBody>
                  <a:tcPr marL="8706" marR="8706" marT="87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25,6</a:t>
                      </a:r>
                    </a:p>
                  </a:txBody>
                  <a:tcPr marL="8706" marR="8706" marT="87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46,1</a:t>
                      </a:r>
                    </a:p>
                  </a:txBody>
                  <a:tcPr marL="8706" marR="8706" marT="87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164</a:t>
                      </a:r>
                    </a:p>
                  </a:txBody>
                  <a:tcPr marL="8706" marR="8706" marT="87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29,3</a:t>
                      </a:r>
                    </a:p>
                  </a:txBody>
                  <a:tcPr marL="8706" marR="8706" marT="87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24,9</a:t>
                      </a:r>
                    </a:p>
                  </a:txBody>
                  <a:tcPr marL="8706" marR="8706" marT="87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34,3</a:t>
                      </a:r>
                    </a:p>
                  </a:txBody>
                  <a:tcPr marL="8706" marR="8706" marT="87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888</a:t>
                      </a:r>
                    </a:p>
                  </a:txBody>
                  <a:tcPr marL="8706" marR="8706" marT="87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34,2</a:t>
                      </a:r>
                    </a:p>
                  </a:txBody>
                  <a:tcPr marL="8706" marR="8706" marT="87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32,0</a:t>
                      </a:r>
                    </a:p>
                  </a:txBody>
                  <a:tcPr marL="8706" marR="8706" marT="87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36,6</a:t>
                      </a:r>
                    </a:p>
                  </a:txBody>
                  <a:tcPr marL="8706" marR="8706" marT="87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14" name="CasellaDiTesto 13"/>
          <p:cNvSpPr txBox="1"/>
          <p:nvPr/>
        </p:nvSpPr>
        <p:spPr>
          <a:xfrm>
            <a:off x="3229619" y="402360"/>
            <a:ext cx="199977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800" b="1" dirty="0" smtClean="0"/>
              <a:t>MORTALITA’</a:t>
            </a:r>
            <a:endParaRPr lang="it-IT" sz="2800" b="1" dirty="0"/>
          </a:p>
        </p:txBody>
      </p:sp>
      <p:sp>
        <p:nvSpPr>
          <p:cNvPr id="15" name="CasellaDiTesto 14"/>
          <p:cNvSpPr txBox="1"/>
          <p:nvPr/>
        </p:nvSpPr>
        <p:spPr>
          <a:xfrm>
            <a:off x="727097" y="5968567"/>
            <a:ext cx="71738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Registro Mortalità ATS, anni 2015-2017 Tasso STD x100.000 pop. Italia 2011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930568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ttangolo 9"/>
          <p:cNvSpPr/>
          <p:nvPr/>
        </p:nvSpPr>
        <p:spPr>
          <a:xfrm>
            <a:off x="7554191" y="4978105"/>
            <a:ext cx="868014" cy="35362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grpSp>
        <p:nvGrpSpPr>
          <p:cNvPr id="13" name="Gruppo 12"/>
          <p:cNvGrpSpPr/>
          <p:nvPr/>
        </p:nvGrpSpPr>
        <p:grpSpPr>
          <a:xfrm>
            <a:off x="-6351" y="-3176"/>
            <a:ext cx="9168354" cy="6867001"/>
            <a:chOff x="-6351" y="-3176"/>
            <a:chExt cx="9168354" cy="6867001"/>
          </a:xfrm>
        </p:grpSpPr>
        <p:sp>
          <p:nvSpPr>
            <p:cNvPr id="5" name="Rettangolo 4"/>
            <p:cNvSpPr/>
            <p:nvPr/>
          </p:nvSpPr>
          <p:spPr>
            <a:xfrm>
              <a:off x="-6351" y="-3176"/>
              <a:ext cx="9162004" cy="335225"/>
            </a:xfrm>
            <a:prstGeom prst="rect">
              <a:avLst/>
            </a:prstGeom>
            <a:solidFill>
              <a:srgbClr val="0066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it-IT"/>
            </a:p>
          </p:txBody>
        </p:sp>
        <p:sp>
          <p:nvSpPr>
            <p:cNvPr id="6" name="Rettangolo 5"/>
            <p:cNvSpPr/>
            <p:nvPr/>
          </p:nvSpPr>
          <p:spPr>
            <a:xfrm>
              <a:off x="0" y="6528600"/>
              <a:ext cx="9162003" cy="335225"/>
            </a:xfrm>
            <a:prstGeom prst="rect">
              <a:avLst/>
            </a:prstGeom>
            <a:solidFill>
              <a:srgbClr val="0066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it-IT"/>
            </a:p>
          </p:txBody>
        </p:sp>
        <p:sp>
          <p:nvSpPr>
            <p:cNvPr id="7" name="Rettangolo 6"/>
            <p:cNvSpPr/>
            <p:nvPr/>
          </p:nvSpPr>
          <p:spPr>
            <a:xfrm rot="5400000">
              <a:off x="-3147847" y="3228878"/>
              <a:ext cx="6618218" cy="335225"/>
            </a:xfrm>
            <a:prstGeom prst="rect">
              <a:avLst/>
            </a:prstGeom>
            <a:solidFill>
              <a:srgbClr val="0066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it-IT"/>
            </a:p>
          </p:txBody>
        </p:sp>
        <p:sp>
          <p:nvSpPr>
            <p:cNvPr id="8" name="Rettangolo 7"/>
            <p:cNvSpPr/>
            <p:nvPr/>
          </p:nvSpPr>
          <p:spPr>
            <a:xfrm rot="5400000">
              <a:off x="5678931" y="3228878"/>
              <a:ext cx="6618218" cy="335225"/>
            </a:xfrm>
            <a:prstGeom prst="rect">
              <a:avLst/>
            </a:prstGeom>
            <a:solidFill>
              <a:srgbClr val="0066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it-IT"/>
            </a:p>
          </p:txBody>
        </p:sp>
        <p:sp>
          <p:nvSpPr>
            <p:cNvPr id="11" name="Rettangolo 10"/>
            <p:cNvSpPr/>
            <p:nvPr/>
          </p:nvSpPr>
          <p:spPr>
            <a:xfrm>
              <a:off x="7554191" y="6528600"/>
              <a:ext cx="868014" cy="33522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pic>
          <p:nvPicPr>
            <p:cNvPr id="12" name="Immagine 11" descr="ATS_ValPadana.jp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75560" y="6516529"/>
              <a:ext cx="585150" cy="347296"/>
            </a:xfrm>
            <a:prstGeom prst="rect">
              <a:avLst/>
            </a:prstGeom>
          </p:spPr>
        </p:pic>
      </p:grpSp>
      <p:sp>
        <p:nvSpPr>
          <p:cNvPr id="4" name="Rettangolo 3"/>
          <p:cNvSpPr/>
          <p:nvPr/>
        </p:nvSpPr>
        <p:spPr>
          <a:xfrm>
            <a:off x="447531" y="396180"/>
            <a:ext cx="8173616" cy="63094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it-IT" b="1" dirty="0" smtClean="0"/>
          </a:p>
          <a:p>
            <a:pPr algn="ctr"/>
            <a:r>
              <a:rPr lang="it-IT" sz="3200" b="1" dirty="0" smtClean="0"/>
              <a:t>DISEGNO </a:t>
            </a:r>
            <a:r>
              <a:rPr lang="it-IT" sz="3200" b="1" dirty="0"/>
              <a:t>DI LEGGE </a:t>
            </a:r>
            <a:endParaRPr lang="it-IT" sz="3200" b="1" dirty="0" smtClean="0"/>
          </a:p>
          <a:p>
            <a:pPr algn="ctr"/>
            <a:endParaRPr lang="it-IT" sz="3200" dirty="0"/>
          </a:p>
          <a:p>
            <a:r>
              <a:rPr lang="it-IT" i="1" dirty="0"/>
              <a:t>“Istituzione e disciplina della </a:t>
            </a:r>
            <a:r>
              <a:rPr lang="it-IT" b="1" i="1" dirty="0">
                <a:solidFill>
                  <a:srgbClr val="FF0000"/>
                </a:solidFill>
              </a:rPr>
              <a:t>r</a:t>
            </a:r>
            <a:r>
              <a:rPr lang="it-IT" b="1" i="1" dirty="0" smtClean="0">
                <a:solidFill>
                  <a:srgbClr val="FF0000"/>
                </a:solidFill>
              </a:rPr>
              <a:t>ete </a:t>
            </a:r>
            <a:r>
              <a:rPr lang="it-IT" b="1" i="1" dirty="0">
                <a:solidFill>
                  <a:srgbClr val="FF0000"/>
                </a:solidFill>
              </a:rPr>
              <a:t>nazionale dei registri dei tumori</a:t>
            </a:r>
            <a:r>
              <a:rPr lang="it-IT" i="1" dirty="0">
                <a:solidFill>
                  <a:srgbClr val="FF0000"/>
                </a:solidFill>
              </a:rPr>
              <a:t> </a:t>
            </a:r>
            <a:r>
              <a:rPr lang="it-IT" i="1" dirty="0"/>
              <a:t>e dei sistemi di sorveglianza e del </a:t>
            </a:r>
            <a:r>
              <a:rPr lang="it-IT" b="1" i="1" dirty="0">
                <a:solidFill>
                  <a:srgbClr val="FF0000"/>
                </a:solidFill>
              </a:rPr>
              <a:t>referto epidemiologico</a:t>
            </a:r>
            <a:r>
              <a:rPr lang="it-IT" i="1" dirty="0">
                <a:solidFill>
                  <a:srgbClr val="FF0000"/>
                </a:solidFill>
              </a:rPr>
              <a:t> </a:t>
            </a:r>
            <a:r>
              <a:rPr lang="it-IT" i="1" dirty="0"/>
              <a:t>per il controllo sanitario della popolazione (n.535)”</a:t>
            </a:r>
            <a:endParaRPr lang="it-IT" dirty="0"/>
          </a:p>
          <a:p>
            <a:r>
              <a:rPr lang="it-IT" dirty="0"/>
              <a:t>Formulato dalla 12^Commissione permanente Igiene e Sanità del Senato in data 23 ottobre 2018</a:t>
            </a:r>
          </a:p>
          <a:p>
            <a:r>
              <a:rPr lang="it-IT" i="1" u="sng" dirty="0"/>
              <a:t>Approvato dall’Aula in data 7 novembre 2018</a:t>
            </a:r>
            <a:endParaRPr lang="it-IT" i="1" dirty="0"/>
          </a:p>
          <a:p>
            <a:r>
              <a:rPr lang="it-IT" dirty="0"/>
              <a:t> </a:t>
            </a:r>
          </a:p>
          <a:p>
            <a:pPr algn="ctr"/>
            <a:r>
              <a:rPr lang="it-IT" b="1" dirty="0"/>
              <a:t>Art. 4.</a:t>
            </a:r>
            <a:endParaRPr lang="it-IT" dirty="0"/>
          </a:p>
          <a:p>
            <a:pPr algn="ctr"/>
            <a:r>
              <a:rPr lang="it-IT" b="1" dirty="0"/>
              <a:t>(Istituzione del referto epidemiologico)</a:t>
            </a:r>
            <a:endParaRPr lang="it-IT" dirty="0"/>
          </a:p>
          <a:p>
            <a:r>
              <a:rPr lang="it-IT" dirty="0"/>
              <a:t> </a:t>
            </a:r>
          </a:p>
          <a:p>
            <a:pPr algn="just"/>
            <a:r>
              <a:rPr lang="it-IT" dirty="0"/>
              <a:t>”per </a:t>
            </a:r>
            <a:r>
              <a:rPr lang="it-IT" b="1" dirty="0">
                <a:solidFill>
                  <a:srgbClr val="FF0000"/>
                </a:solidFill>
              </a:rPr>
              <a:t>«re­ferto epidemiologico»</a:t>
            </a:r>
            <a:r>
              <a:rPr lang="it-IT" dirty="0">
                <a:solidFill>
                  <a:srgbClr val="FF0000"/>
                </a:solidFill>
              </a:rPr>
              <a:t> </a:t>
            </a:r>
            <a:r>
              <a:rPr lang="it-IT" b="1" dirty="0">
                <a:solidFill>
                  <a:srgbClr val="FF0000"/>
                </a:solidFill>
              </a:rPr>
              <a:t>si intende il dato ag­gregato o </a:t>
            </a:r>
            <a:r>
              <a:rPr lang="it-IT" b="1" dirty="0" err="1">
                <a:solidFill>
                  <a:srgbClr val="FF0000"/>
                </a:solidFill>
              </a:rPr>
              <a:t>macrodato</a:t>
            </a:r>
            <a:r>
              <a:rPr lang="it-IT" b="1" dirty="0">
                <a:solidFill>
                  <a:srgbClr val="FF0000"/>
                </a:solidFill>
              </a:rPr>
              <a:t> corrispondente alla va­lutazione dello stato di salute complessivo di una comunità che si ottiene da un </a:t>
            </a:r>
            <a:r>
              <a:rPr lang="it-IT" b="1" dirty="0" smtClean="0">
                <a:solidFill>
                  <a:srgbClr val="FF0000"/>
                </a:solidFill>
              </a:rPr>
              <a:t>esame epidemiologico </a:t>
            </a:r>
            <a:r>
              <a:rPr lang="it-IT" b="1" dirty="0">
                <a:solidFill>
                  <a:srgbClr val="FF0000"/>
                </a:solidFill>
              </a:rPr>
              <a:t>delle principali informazioni relative a tutti i malati e a tutti gli eventi sa­nitari di una popolazione in uno specifico ambito temporale e in un ambito territoriale circoscritto </a:t>
            </a:r>
            <a:r>
              <a:rPr lang="it-IT" sz="1200" dirty="0"/>
              <a:t>o a livello nazionale, attraverso la valutazione dell’incidenza delle malattie, del numero e delle cause dei decessi, </a:t>
            </a:r>
            <a:r>
              <a:rPr lang="it-IT" sz="1200" u="sng" dirty="0"/>
              <a:t>come rilevabili </a:t>
            </a:r>
            <a:r>
              <a:rPr lang="it-IT" sz="1200" dirty="0"/>
              <a:t>dalle schede di dimissione ospeda­liera e </a:t>
            </a:r>
            <a:r>
              <a:rPr lang="it-IT" sz="1200" u="sng" dirty="0"/>
              <a:t>dalle cartelle cliniche</a:t>
            </a:r>
            <a:r>
              <a:rPr lang="it-IT" sz="1200" dirty="0"/>
              <a:t>, al fine di in­dividuare la diffusione e l’andamento di specifiche patologie e identificare </a:t>
            </a:r>
            <a:r>
              <a:rPr lang="it-IT" sz="1200" u="sng" dirty="0"/>
              <a:t>eventuali cri­ticità di origine ambientale, professionale o sociosanitaria</a:t>
            </a:r>
            <a:r>
              <a:rPr lang="it-IT" sz="1200" dirty="0" smtClean="0"/>
              <a:t>.»</a:t>
            </a:r>
            <a:endParaRPr lang="it-IT" sz="1200" dirty="0"/>
          </a:p>
          <a:p>
            <a:endParaRPr lang="it-IT" sz="1600" b="1" dirty="0"/>
          </a:p>
        </p:txBody>
      </p:sp>
    </p:spTree>
    <p:extLst>
      <p:ext uri="{BB962C8B-B14F-4D97-AF65-F5344CB8AC3E}">
        <p14:creationId xmlns:p14="http://schemas.microsoft.com/office/powerpoint/2010/main" val="2911037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uppo 12"/>
          <p:cNvGrpSpPr/>
          <p:nvPr/>
        </p:nvGrpSpPr>
        <p:grpSpPr>
          <a:xfrm>
            <a:off x="-6351" y="-3176"/>
            <a:ext cx="9168354" cy="6867001"/>
            <a:chOff x="-6351" y="-3176"/>
            <a:chExt cx="9168354" cy="6867001"/>
          </a:xfrm>
        </p:grpSpPr>
        <p:sp>
          <p:nvSpPr>
            <p:cNvPr id="5" name="Rettangolo 4"/>
            <p:cNvSpPr/>
            <p:nvPr/>
          </p:nvSpPr>
          <p:spPr>
            <a:xfrm>
              <a:off x="-6351" y="-3176"/>
              <a:ext cx="9162004" cy="335225"/>
            </a:xfrm>
            <a:prstGeom prst="rect">
              <a:avLst/>
            </a:prstGeom>
            <a:solidFill>
              <a:srgbClr val="0066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it-IT"/>
            </a:p>
          </p:txBody>
        </p:sp>
        <p:sp>
          <p:nvSpPr>
            <p:cNvPr id="6" name="Rettangolo 5"/>
            <p:cNvSpPr/>
            <p:nvPr/>
          </p:nvSpPr>
          <p:spPr>
            <a:xfrm>
              <a:off x="0" y="6528600"/>
              <a:ext cx="9162003" cy="335225"/>
            </a:xfrm>
            <a:prstGeom prst="rect">
              <a:avLst/>
            </a:prstGeom>
            <a:solidFill>
              <a:srgbClr val="0066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it-IT"/>
            </a:p>
          </p:txBody>
        </p:sp>
        <p:sp>
          <p:nvSpPr>
            <p:cNvPr id="7" name="Rettangolo 6"/>
            <p:cNvSpPr/>
            <p:nvPr/>
          </p:nvSpPr>
          <p:spPr>
            <a:xfrm rot="5400000">
              <a:off x="-3147847" y="3228878"/>
              <a:ext cx="6618218" cy="335225"/>
            </a:xfrm>
            <a:prstGeom prst="rect">
              <a:avLst/>
            </a:prstGeom>
            <a:solidFill>
              <a:srgbClr val="0066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it-IT"/>
            </a:p>
          </p:txBody>
        </p:sp>
        <p:sp>
          <p:nvSpPr>
            <p:cNvPr id="8" name="Rettangolo 7"/>
            <p:cNvSpPr/>
            <p:nvPr/>
          </p:nvSpPr>
          <p:spPr>
            <a:xfrm rot="5400000">
              <a:off x="5678931" y="3228878"/>
              <a:ext cx="6618218" cy="335225"/>
            </a:xfrm>
            <a:prstGeom prst="rect">
              <a:avLst/>
            </a:prstGeom>
            <a:solidFill>
              <a:srgbClr val="0066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it-IT"/>
            </a:p>
          </p:txBody>
        </p:sp>
        <p:sp>
          <p:nvSpPr>
            <p:cNvPr id="11" name="Rettangolo 10"/>
            <p:cNvSpPr/>
            <p:nvPr/>
          </p:nvSpPr>
          <p:spPr>
            <a:xfrm>
              <a:off x="7554191" y="6528600"/>
              <a:ext cx="868014" cy="33522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pic>
          <p:nvPicPr>
            <p:cNvPr id="12" name="Immagine 11" descr="ATS_ValPadana.jp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75560" y="6516529"/>
              <a:ext cx="585150" cy="347296"/>
            </a:xfrm>
            <a:prstGeom prst="rect">
              <a:avLst/>
            </a:prstGeom>
          </p:spPr>
        </p:pic>
      </p:grpSp>
      <p:graphicFrame>
        <p:nvGraphicFramePr>
          <p:cNvPr id="2" name="Tabel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62960724"/>
              </p:ext>
            </p:extLst>
          </p:nvPr>
        </p:nvGraphicFramePr>
        <p:xfrm>
          <a:off x="328875" y="2032900"/>
          <a:ext cx="8229597" cy="2413876"/>
        </p:xfrm>
        <a:graphic>
          <a:graphicData uri="http://schemas.openxmlformats.org/drawingml/2006/table">
            <a:tbl>
              <a:tblPr/>
              <a:tblGrid>
                <a:gridCol w="1443941"/>
                <a:gridCol w="317240"/>
                <a:gridCol w="569167"/>
                <a:gridCol w="606490"/>
                <a:gridCol w="634482"/>
                <a:gridCol w="597159"/>
                <a:gridCol w="709128"/>
                <a:gridCol w="559835"/>
                <a:gridCol w="531845"/>
                <a:gridCol w="475861"/>
                <a:gridCol w="518357"/>
                <a:gridCol w="633046"/>
                <a:gridCol w="633046"/>
              </a:tblGrid>
              <a:tr h="238087">
                <a:tc>
                  <a:txBody>
                    <a:bodyPr/>
                    <a:lstStyle/>
                    <a:p>
                      <a:pPr algn="l" fontAlgn="b"/>
                      <a:endParaRPr lang="it-IT" sz="14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310" marR="9310" marT="931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4F81BD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it-IT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Distretto CASALMAGGIORE</a:t>
                      </a:r>
                    </a:p>
                  </a:txBody>
                  <a:tcPr marL="8706" marR="8706" marT="87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4F81B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4F81B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4F81BD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it-IT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Distretto CREMONA</a:t>
                      </a:r>
                    </a:p>
                  </a:txBody>
                  <a:tcPr marL="8706" marR="8706" marT="87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4F81B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4F81B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4F81BD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it-IT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ATS</a:t>
                      </a:r>
                    </a:p>
                  </a:txBody>
                  <a:tcPr marL="8706" marR="8706" marT="87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4F81B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4F81B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4F81B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4F81BD"/>
                    </a:solidFill>
                  </a:tcPr>
                </a:tc>
              </a:tr>
              <a:tr h="466449"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Etichette di riga</a:t>
                      </a:r>
                    </a:p>
                  </a:txBody>
                  <a:tcPr marL="9310" marR="9310" marT="931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N° casi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Tasso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IC95% </a:t>
                      </a:r>
                      <a:r>
                        <a:rPr lang="it-IT" sz="14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inf</a:t>
                      </a:r>
                      <a:endParaRPr lang="it-IT" sz="14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IC95% </a:t>
                      </a:r>
                      <a:r>
                        <a:rPr lang="it-IT" sz="14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sup</a:t>
                      </a:r>
                      <a:endParaRPr lang="it-IT" sz="14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N° casi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Tasso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IC95% </a:t>
                      </a:r>
                      <a:r>
                        <a:rPr lang="it-IT" sz="14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inf</a:t>
                      </a:r>
                      <a:endParaRPr lang="it-IT" sz="14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IC95% </a:t>
                      </a:r>
                      <a:r>
                        <a:rPr lang="it-IT" sz="14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sup</a:t>
                      </a:r>
                      <a:endParaRPr lang="it-IT" sz="14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N° casi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Tasso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IC95% </a:t>
                      </a:r>
                      <a:r>
                        <a:rPr lang="it-IT" sz="14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inf</a:t>
                      </a:r>
                      <a:endParaRPr lang="it-IT" sz="14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IC95% </a:t>
                      </a:r>
                      <a:r>
                        <a:rPr lang="it-IT" sz="14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sup</a:t>
                      </a:r>
                      <a:endParaRPr lang="it-IT" sz="14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4F81BD"/>
                    </a:solidFill>
                  </a:tcPr>
                </a:tc>
              </a:tr>
              <a:tr h="466219"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ABORTI SPONTANEI</a:t>
                      </a:r>
                    </a:p>
                  </a:txBody>
                  <a:tcPr marL="9310" marR="9310" marT="931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124</a:t>
                      </a:r>
                    </a:p>
                  </a:txBody>
                  <a:tcPr marL="9310" marR="9310" marT="931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1" i="0" u="none" strike="noStrike" dirty="0">
                          <a:solidFill>
                            <a:srgbClr val="FF00FF"/>
                          </a:solidFill>
                          <a:effectLst/>
                          <a:latin typeface="Calibri" panose="020F0502020204030204" pitchFamily="34" charset="0"/>
                        </a:rPr>
                        <a:t>5,4</a:t>
                      </a:r>
                    </a:p>
                  </a:txBody>
                  <a:tcPr marL="9310" marR="9310" marT="931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4,5</a:t>
                      </a:r>
                    </a:p>
                  </a:txBody>
                  <a:tcPr marL="9310" marR="9310" marT="931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6,4</a:t>
                      </a:r>
                    </a:p>
                  </a:txBody>
                  <a:tcPr marL="9310" marR="9310" marT="931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341</a:t>
                      </a:r>
                    </a:p>
                  </a:txBody>
                  <a:tcPr marL="9310" marR="9310" marT="931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3,7</a:t>
                      </a:r>
                    </a:p>
                  </a:txBody>
                  <a:tcPr marL="9310" marR="9310" marT="931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3,3</a:t>
                      </a:r>
                    </a:p>
                  </a:txBody>
                  <a:tcPr marL="9310" marR="9310" marT="931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4,1</a:t>
                      </a:r>
                    </a:p>
                  </a:txBody>
                  <a:tcPr marL="9310" marR="9310" marT="931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2148</a:t>
                      </a:r>
                    </a:p>
                  </a:txBody>
                  <a:tcPr marL="9310" marR="9310" marT="931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4,6</a:t>
                      </a:r>
                    </a:p>
                  </a:txBody>
                  <a:tcPr marL="9310" marR="9310" marT="931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4,4</a:t>
                      </a:r>
                    </a:p>
                  </a:txBody>
                  <a:tcPr marL="9310" marR="9310" marT="931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4,7</a:t>
                      </a:r>
                    </a:p>
                  </a:txBody>
                  <a:tcPr marL="9310" marR="9310" marT="931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04655"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MORTI </a:t>
                      </a:r>
                      <a:r>
                        <a:rPr lang="it-IT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&lt; 1° </a:t>
                      </a:r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ANNO</a:t>
                      </a:r>
                    </a:p>
                  </a:txBody>
                  <a:tcPr marL="9310" marR="9310" marT="931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9310" marR="9310" marT="931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4,6</a:t>
                      </a:r>
                    </a:p>
                  </a:txBody>
                  <a:tcPr marL="9310" marR="9310" marT="931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1,3</a:t>
                      </a:r>
                    </a:p>
                  </a:txBody>
                  <a:tcPr marL="9310" marR="9310" marT="931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11,7</a:t>
                      </a:r>
                    </a:p>
                  </a:txBody>
                  <a:tcPr marL="9310" marR="9310" marT="931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</a:t>
                      </a:r>
                    </a:p>
                  </a:txBody>
                  <a:tcPr marL="9310" marR="9310" marT="931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4,6</a:t>
                      </a:r>
                    </a:p>
                  </a:txBody>
                  <a:tcPr marL="9310" marR="9310" marT="931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2,6</a:t>
                      </a:r>
                    </a:p>
                  </a:txBody>
                  <a:tcPr marL="9310" marR="9310" marT="931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7,4</a:t>
                      </a:r>
                    </a:p>
                  </a:txBody>
                  <a:tcPr marL="9310" marR="9310" marT="931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69</a:t>
                      </a:r>
                    </a:p>
                  </a:txBody>
                  <a:tcPr marL="9310" marR="9310" marT="931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3,8</a:t>
                      </a:r>
                    </a:p>
                  </a:txBody>
                  <a:tcPr marL="9310" marR="9310" marT="931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3,0</a:t>
                      </a:r>
                    </a:p>
                  </a:txBody>
                  <a:tcPr marL="9310" marR="9310" marT="931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4,8</a:t>
                      </a:r>
                    </a:p>
                  </a:txBody>
                  <a:tcPr marL="9310" marR="9310" marT="931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15251"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NATI MORTI</a:t>
                      </a:r>
                    </a:p>
                  </a:txBody>
                  <a:tcPr marL="9310" marR="9310" marT="931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9310" marR="9310" marT="931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4,6</a:t>
                      </a:r>
                    </a:p>
                  </a:txBody>
                  <a:tcPr marL="9310" marR="9310" marT="931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1,3</a:t>
                      </a:r>
                    </a:p>
                  </a:txBody>
                  <a:tcPr marL="9310" marR="9310" marT="931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11,7</a:t>
                      </a:r>
                    </a:p>
                  </a:txBody>
                  <a:tcPr marL="9310" marR="9310" marT="931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</a:t>
                      </a:r>
                    </a:p>
                  </a:txBody>
                  <a:tcPr marL="9310" marR="9310" marT="931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4,8</a:t>
                      </a:r>
                    </a:p>
                  </a:txBody>
                  <a:tcPr marL="9310" marR="9310" marT="931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2,8</a:t>
                      </a:r>
                    </a:p>
                  </a:txBody>
                  <a:tcPr marL="9310" marR="9310" marT="931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7,8</a:t>
                      </a:r>
                    </a:p>
                  </a:txBody>
                  <a:tcPr marL="9310" marR="9310" marT="931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67</a:t>
                      </a:r>
                    </a:p>
                  </a:txBody>
                  <a:tcPr marL="9310" marR="9310" marT="931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3,7</a:t>
                      </a:r>
                    </a:p>
                  </a:txBody>
                  <a:tcPr marL="9310" marR="9310" marT="931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2,9</a:t>
                      </a:r>
                    </a:p>
                  </a:txBody>
                  <a:tcPr marL="9310" marR="9310" marT="931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4,7</a:t>
                      </a:r>
                    </a:p>
                  </a:txBody>
                  <a:tcPr marL="9310" marR="9310" marT="931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10429"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NATI PICCOLI</a:t>
                      </a:r>
                    </a:p>
                  </a:txBody>
                  <a:tcPr marL="9310" marR="9310" marT="931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65</a:t>
                      </a:r>
                    </a:p>
                  </a:txBody>
                  <a:tcPr marL="9310" marR="9310" marT="931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74,3</a:t>
                      </a:r>
                    </a:p>
                  </a:txBody>
                  <a:tcPr marL="9310" marR="9310" marT="931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57,3</a:t>
                      </a:r>
                    </a:p>
                  </a:txBody>
                  <a:tcPr marL="9310" marR="9310" marT="931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94,7</a:t>
                      </a:r>
                    </a:p>
                  </a:txBody>
                  <a:tcPr marL="9310" marR="9310" marT="931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231</a:t>
                      </a:r>
                    </a:p>
                  </a:txBody>
                  <a:tcPr marL="9310" marR="9310" marT="931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65,8</a:t>
                      </a:r>
                    </a:p>
                  </a:txBody>
                  <a:tcPr marL="9310" marR="9310" marT="931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57,6</a:t>
                      </a:r>
                    </a:p>
                  </a:txBody>
                  <a:tcPr marL="9310" marR="9310" marT="931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74,8</a:t>
                      </a:r>
                    </a:p>
                  </a:txBody>
                  <a:tcPr marL="9310" marR="9310" marT="931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1300</a:t>
                      </a:r>
                    </a:p>
                  </a:txBody>
                  <a:tcPr marL="9310" marR="9310" marT="931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72,0</a:t>
                      </a:r>
                    </a:p>
                  </a:txBody>
                  <a:tcPr marL="9310" marR="9310" marT="931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68,1</a:t>
                      </a:r>
                    </a:p>
                  </a:txBody>
                  <a:tcPr marL="9310" marR="9310" marT="931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76,0</a:t>
                      </a:r>
                    </a:p>
                  </a:txBody>
                  <a:tcPr marL="9310" marR="9310" marT="931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12786"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NATI </a:t>
                      </a:r>
                      <a:r>
                        <a:rPr lang="it-IT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PRETERMINE</a:t>
                      </a:r>
                    </a:p>
                  </a:txBody>
                  <a:tcPr marL="9310" marR="9310" marT="931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83</a:t>
                      </a:r>
                    </a:p>
                  </a:txBody>
                  <a:tcPr marL="9310" marR="9310" marT="931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94,9</a:t>
                      </a:r>
                    </a:p>
                  </a:txBody>
                  <a:tcPr marL="9310" marR="9310" marT="931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75,6</a:t>
                      </a:r>
                    </a:p>
                  </a:txBody>
                  <a:tcPr marL="9310" marR="9310" marT="931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117,6</a:t>
                      </a:r>
                    </a:p>
                  </a:txBody>
                  <a:tcPr marL="9310" marR="9310" marT="931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350</a:t>
                      </a:r>
                    </a:p>
                  </a:txBody>
                  <a:tcPr marL="9310" marR="9310" marT="931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1" i="0" u="sng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99,6</a:t>
                      </a:r>
                    </a:p>
                  </a:txBody>
                  <a:tcPr marL="9310" marR="9310" marT="931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89,5</a:t>
                      </a:r>
                    </a:p>
                  </a:txBody>
                  <a:tcPr marL="9310" marR="9310" marT="931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110,6</a:t>
                      </a:r>
                    </a:p>
                  </a:txBody>
                  <a:tcPr marL="9310" marR="9310" marT="931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1505</a:t>
                      </a:r>
                    </a:p>
                  </a:txBody>
                  <a:tcPr marL="9310" marR="9310" marT="931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83,3</a:t>
                      </a:r>
                    </a:p>
                  </a:txBody>
                  <a:tcPr marL="9310" marR="9310" marT="931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79,2</a:t>
                      </a:r>
                    </a:p>
                  </a:txBody>
                  <a:tcPr marL="9310" marR="9310" marT="931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87,6</a:t>
                      </a:r>
                    </a:p>
                  </a:txBody>
                  <a:tcPr marL="9310" marR="9310" marT="931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14" name="CasellaDiTesto 13"/>
          <p:cNvSpPr txBox="1"/>
          <p:nvPr/>
        </p:nvSpPr>
        <p:spPr>
          <a:xfrm>
            <a:off x="727097" y="5968567"/>
            <a:ext cx="60453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Flusso SDO, anni 2015-2017 Tasso x1000 nati e 1000F 15-49 aa</a:t>
            </a:r>
            <a:endParaRPr lang="it-IT" dirty="0"/>
          </a:p>
        </p:txBody>
      </p:sp>
      <p:sp>
        <p:nvSpPr>
          <p:cNvPr id="15" name="CasellaDiTesto 14"/>
          <p:cNvSpPr txBox="1"/>
          <p:nvPr/>
        </p:nvSpPr>
        <p:spPr>
          <a:xfrm>
            <a:off x="1396038" y="400339"/>
            <a:ext cx="689708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800" b="1" dirty="0" smtClean="0"/>
              <a:t>EVENTI AVVERSI DELLA RIPRODUZIONE (EAR)</a:t>
            </a:r>
            <a:endParaRPr lang="it-IT" sz="2800" b="1" dirty="0"/>
          </a:p>
        </p:txBody>
      </p:sp>
      <p:graphicFrame>
        <p:nvGraphicFramePr>
          <p:cNvPr id="4" name="Tabel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88402253"/>
              </p:ext>
            </p:extLst>
          </p:nvPr>
        </p:nvGraphicFramePr>
        <p:xfrm>
          <a:off x="345232" y="4456107"/>
          <a:ext cx="8213240" cy="312786"/>
        </p:xfrm>
        <a:graphic>
          <a:graphicData uri="http://schemas.openxmlformats.org/drawingml/2006/table">
            <a:tbl>
              <a:tblPr/>
              <a:tblGrid>
                <a:gridCol w="8213240"/>
              </a:tblGrid>
              <a:tr h="312786"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1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MALFORMAZIONI CONGENITE</a:t>
                      </a:r>
                    </a:p>
                  </a:txBody>
                  <a:tcPr marL="9310" marR="9310" marT="931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40376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ttangolo 9"/>
          <p:cNvSpPr/>
          <p:nvPr/>
        </p:nvSpPr>
        <p:spPr>
          <a:xfrm>
            <a:off x="7554191" y="4978105"/>
            <a:ext cx="868014" cy="35362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grpSp>
        <p:nvGrpSpPr>
          <p:cNvPr id="13" name="Gruppo 12"/>
          <p:cNvGrpSpPr/>
          <p:nvPr/>
        </p:nvGrpSpPr>
        <p:grpSpPr>
          <a:xfrm>
            <a:off x="-6351" y="-3176"/>
            <a:ext cx="9168354" cy="6867001"/>
            <a:chOff x="-6351" y="-3176"/>
            <a:chExt cx="9168354" cy="6867001"/>
          </a:xfrm>
        </p:grpSpPr>
        <p:sp>
          <p:nvSpPr>
            <p:cNvPr id="5" name="Rettangolo 4"/>
            <p:cNvSpPr/>
            <p:nvPr/>
          </p:nvSpPr>
          <p:spPr>
            <a:xfrm>
              <a:off x="-6351" y="-3176"/>
              <a:ext cx="9162004" cy="335225"/>
            </a:xfrm>
            <a:prstGeom prst="rect">
              <a:avLst/>
            </a:prstGeom>
            <a:solidFill>
              <a:srgbClr val="0066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it-IT"/>
            </a:p>
          </p:txBody>
        </p:sp>
        <p:sp>
          <p:nvSpPr>
            <p:cNvPr id="6" name="Rettangolo 5"/>
            <p:cNvSpPr/>
            <p:nvPr/>
          </p:nvSpPr>
          <p:spPr>
            <a:xfrm>
              <a:off x="0" y="6528600"/>
              <a:ext cx="9162003" cy="335225"/>
            </a:xfrm>
            <a:prstGeom prst="rect">
              <a:avLst/>
            </a:prstGeom>
            <a:solidFill>
              <a:srgbClr val="0066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it-IT"/>
            </a:p>
          </p:txBody>
        </p:sp>
        <p:sp>
          <p:nvSpPr>
            <p:cNvPr id="7" name="Rettangolo 6"/>
            <p:cNvSpPr/>
            <p:nvPr/>
          </p:nvSpPr>
          <p:spPr>
            <a:xfrm rot="5400000">
              <a:off x="-3147847" y="3228878"/>
              <a:ext cx="6618218" cy="335225"/>
            </a:xfrm>
            <a:prstGeom prst="rect">
              <a:avLst/>
            </a:prstGeom>
            <a:solidFill>
              <a:srgbClr val="0066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it-IT"/>
            </a:p>
          </p:txBody>
        </p:sp>
        <p:sp>
          <p:nvSpPr>
            <p:cNvPr id="8" name="Rettangolo 7"/>
            <p:cNvSpPr/>
            <p:nvPr/>
          </p:nvSpPr>
          <p:spPr>
            <a:xfrm rot="5400000">
              <a:off x="5678931" y="3228878"/>
              <a:ext cx="6618218" cy="335225"/>
            </a:xfrm>
            <a:prstGeom prst="rect">
              <a:avLst/>
            </a:prstGeom>
            <a:solidFill>
              <a:srgbClr val="0066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it-IT"/>
            </a:p>
          </p:txBody>
        </p:sp>
        <p:sp>
          <p:nvSpPr>
            <p:cNvPr id="11" name="Rettangolo 10"/>
            <p:cNvSpPr/>
            <p:nvPr/>
          </p:nvSpPr>
          <p:spPr>
            <a:xfrm>
              <a:off x="7554191" y="6528600"/>
              <a:ext cx="868014" cy="33522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pic>
          <p:nvPicPr>
            <p:cNvPr id="12" name="Immagine 11" descr="ATS_ValPadana.jp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75560" y="6516529"/>
              <a:ext cx="585150" cy="347296"/>
            </a:xfrm>
            <a:prstGeom prst="rect">
              <a:avLst/>
            </a:prstGeom>
          </p:spPr>
        </p:pic>
      </p:grpSp>
      <p:sp>
        <p:nvSpPr>
          <p:cNvPr id="3" name="CasellaDiTesto 2"/>
          <p:cNvSpPr txBox="1"/>
          <p:nvPr/>
        </p:nvSpPr>
        <p:spPr>
          <a:xfrm>
            <a:off x="2677886" y="357094"/>
            <a:ext cx="355783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800" b="1" dirty="0" smtClean="0"/>
              <a:t>Comune di Bonemerse</a:t>
            </a:r>
            <a:endParaRPr lang="it-IT" sz="2800" b="1" dirty="0"/>
          </a:p>
        </p:txBody>
      </p:sp>
      <p:pic>
        <p:nvPicPr>
          <p:cNvPr id="2" name="Immagin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56060" y="880314"/>
            <a:ext cx="5029655" cy="56482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4818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ttangolo 9"/>
          <p:cNvSpPr/>
          <p:nvPr/>
        </p:nvSpPr>
        <p:spPr>
          <a:xfrm>
            <a:off x="7554191" y="4978105"/>
            <a:ext cx="868014" cy="35362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grpSp>
        <p:nvGrpSpPr>
          <p:cNvPr id="13" name="Gruppo 12"/>
          <p:cNvGrpSpPr/>
          <p:nvPr/>
        </p:nvGrpSpPr>
        <p:grpSpPr>
          <a:xfrm>
            <a:off x="-6351" y="-3176"/>
            <a:ext cx="9168354" cy="6867001"/>
            <a:chOff x="-6351" y="-3176"/>
            <a:chExt cx="9168354" cy="6867001"/>
          </a:xfrm>
        </p:grpSpPr>
        <p:sp>
          <p:nvSpPr>
            <p:cNvPr id="5" name="Rettangolo 4"/>
            <p:cNvSpPr/>
            <p:nvPr/>
          </p:nvSpPr>
          <p:spPr>
            <a:xfrm>
              <a:off x="-6351" y="-3176"/>
              <a:ext cx="9162004" cy="335225"/>
            </a:xfrm>
            <a:prstGeom prst="rect">
              <a:avLst/>
            </a:prstGeom>
            <a:solidFill>
              <a:srgbClr val="0066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it-IT"/>
            </a:p>
          </p:txBody>
        </p:sp>
        <p:sp>
          <p:nvSpPr>
            <p:cNvPr id="6" name="Rettangolo 5"/>
            <p:cNvSpPr/>
            <p:nvPr/>
          </p:nvSpPr>
          <p:spPr>
            <a:xfrm>
              <a:off x="0" y="6528600"/>
              <a:ext cx="9162003" cy="335225"/>
            </a:xfrm>
            <a:prstGeom prst="rect">
              <a:avLst/>
            </a:prstGeom>
            <a:solidFill>
              <a:srgbClr val="0066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it-IT"/>
            </a:p>
          </p:txBody>
        </p:sp>
        <p:sp>
          <p:nvSpPr>
            <p:cNvPr id="7" name="Rettangolo 6"/>
            <p:cNvSpPr/>
            <p:nvPr/>
          </p:nvSpPr>
          <p:spPr>
            <a:xfrm rot="5400000">
              <a:off x="-3147847" y="3228878"/>
              <a:ext cx="6618218" cy="335225"/>
            </a:xfrm>
            <a:prstGeom prst="rect">
              <a:avLst/>
            </a:prstGeom>
            <a:solidFill>
              <a:srgbClr val="0066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it-IT"/>
            </a:p>
          </p:txBody>
        </p:sp>
        <p:sp>
          <p:nvSpPr>
            <p:cNvPr id="8" name="Rettangolo 7"/>
            <p:cNvSpPr/>
            <p:nvPr/>
          </p:nvSpPr>
          <p:spPr>
            <a:xfrm rot="5400000">
              <a:off x="5678931" y="3228878"/>
              <a:ext cx="6618218" cy="335225"/>
            </a:xfrm>
            <a:prstGeom prst="rect">
              <a:avLst/>
            </a:prstGeom>
            <a:solidFill>
              <a:srgbClr val="0066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it-IT"/>
            </a:p>
          </p:txBody>
        </p:sp>
        <p:sp>
          <p:nvSpPr>
            <p:cNvPr id="11" name="Rettangolo 10"/>
            <p:cNvSpPr/>
            <p:nvPr/>
          </p:nvSpPr>
          <p:spPr>
            <a:xfrm>
              <a:off x="7554191" y="6528600"/>
              <a:ext cx="868014" cy="33522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pic>
          <p:nvPicPr>
            <p:cNvPr id="12" name="Immagine 11" descr="ATS_ValPadana.jp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75560" y="6516529"/>
              <a:ext cx="585150" cy="347296"/>
            </a:xfrm>
            <a:prstGeom prst="rect">
              <a:avLst/>
            </a:prstGeom>
          </p:spPr>
        </p:pic>
      </p:grpSp>
      <p:sp>
        <p:nvSpPr>
          <p:cNvPr id="3" name="CasellaDiTesto 2"/>
          <p:cNvSpPr txBox="1"/>
          <p:nvPr/>
        </p:nvSpPr>
        <p:spPr>
          <a:xfrm>
            <a:off x="2677886" y="357094"/>
            <a:ext cx="321992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800" b="1" dirty="0" smtClean="0"/>
              <a:t>Comune di Cremona</a:t>
            </a:r>
            <a:endParaRPr lang="it-IT" sz="2800" b="1" dirty="0"/>
          </a:p>
        </p:txBody>
      </p:sp>
      <p:pic>
        <p:nvPicPr>
          <p:cNvPr id="15" name="Immagine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44731" y="755212"/>
            <a:ext cx="4733352" cy="58076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6456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ttangolo 9"/>
          <p:cNvSpPr/>
          <p:nvPr/>
        </p:nvSpPr>
        <p:spPr>
          <a:xfrm>
            <a:off x="7554191" y="4978105"/>
            <a:ext cx="868014" cy="35362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grpSp>
        <p:nvGrpSpPr>
          <p:cNvPr id="13" name="Gruppo 12"/>
          <p:cNvGrpSpPr/>
          <p:nvPr/>
        </p:nvGrpSpPr>
        <p:grpSpPr>
          <a:xfrm>
            <a:off x="-47720" y="-9001"/>
            <a:ext cx="9168354" cy="6867001"/>
            <a:chOff x="-6351" y="-3176"/>
            <a:chExt cx="9168354" cy="6867001"/>
          </a:xfrm>
        </p:grpSpPr>
        <p:sp>
          <p:nvSpPr>
            <p:cNvPr id="5" name="Rettangolo 4"/>
            <p:cNvSpPr/>
            <p:nvPr/>
          </p:nvSpPr>
          <p:spPr>
            <a:xfrm>
              <a:off x="-6351" y="-3176"/>
              <a:ext cx="9162004" cy="335225"/>
            </a:xfrm>
            <a:prstGeom prst="rect">
              <a:avLst/>
            </a:prstGeom>
            <a:solidFill>
              <a:srgbClr val="0066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it-IT"/>
            </a:p>
          </p:txBody>
        </p:sp>
        <p:sp>
          <p:nvSpPr>
            <p:cNvPr id="6" name="Rettangolo 5"/>
            <p:cNvSpPr/>
            <p:nvPr/>
          </p:nvSpPr>
          <p:spPr>
            <a:xfrm>
              <a:off x="0" y="6528600"/>
              <a:ext cx="9162003" cy="335225"/>
            </a:xfrm>
            <a:prstGeom prst="rect">
              <a:avLst/>
            </a:prstGeom>
            <a:solidFill>
              <a:srgbClr val="0066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it-IT"/>
            </a:p>
          </p:txBody>
        </p:sp>
        <p:sp>
          <p:nvSpPr>
            <p:cNvPr id="7" name="Rettangolo 6"/>
            <p:cNvSpPr/>
            <p:nvPr/>
          </p:nvSpPr>
          <p:spPr>
            <a:xfrm rot="5400000">
              <a:off x="-3147847" y="3228878"/>
              <a:ext cx="6618218" cy="335225"/>
            </a:xfrm>
            <a:prstGeom prst="rect">
              <a:avLst/>
            </a:prstGeom>
            <a:solidFill>
              <a:srgbClr val="0066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it-IT"/>
            </a:p>
          </p:txBody>
        </p:sp>
        <p:sp>
          <p:nvSpPr>
            <p:cNvPr id="8" name="Rettangolo 7"/>
            <p:cNvSpPr/>
            <p:nvPr/>
          </p:nvSpPr>
          <p:spPr>
            <a:xfrm rot="5400000">
              <a:off x="5678931" y="3228878"/>
              <a:ext cx="6618218" cy="335225"/>
            </a:xfrm>
            <a:prstGeom prst="rect">
              <a:avLst/>
            </a:prstGeom>
            <a:solidFill>
              <a:srgbClr val="0066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it-IT"/>
            </a:p>
          </p:txBody>
        </p:sp>
        <p:sp>
          <p:nvSpPr>
            <p:cNvPr id="11" name="Rettangolo 10"/>
            <p:cNvSpPr/>
            <p:nvPr/>
          </p:nvSpPr>
          <p:spPr>
            <a:xfrm>
              <a:off x="7554191" y="6528600"/>
              <a:ext cx="868014" cy="33522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pic>
          <p:nvPicPr>
            <p:cNvPr id="12" name="Immagine 11" descr="ATS_ValPadana.jp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75560" y="6516529"/>
              <a:ext cx="585150" cy="347296"/>
            </a:xfrm>
            <a:prstGeom prst="rect">
              <a:avLst/>
            </a:prstGeom>
          </p:spPr>
        </p:pic>
      </p:grpSp>
      <p:sp>
        <p:nvSpPr>
          <p:cNvPr id="2" name="Rettangolo 1"/>
          <p:cNvSpPr/>
          <p:nvPr/>
        </p:nvSpPr>
        <p:spPr>
          <a:xfrm>
            <a:off x="293856" y="1658584"/>
            <a:ext cx="8385917" cy="7107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it-IT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Osservatorio </a:t>
            </a:r>
            <a:r>
              <a:rPr lang="it-IT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Epidemiologico </a:t>
            </a:r>
            <a:r>
              <a:rPr lang="it-IT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ATS in </a:t>
            </a:r>
            <a:r>
              <a:rPr lang="it-IT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collaborazione con il Servizio Salute e Ambiente del Dipartimento di Prevenzione (DIPS) </a:t>
            </a:r>
            <a:r>
              <a:rPr lang="it-IT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ATS</a:t>
            </a:r>
            <a:endParaRPr lang="it-IT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Rettangolo 3"/>
          <p:cNvSpPr/>
          <p:nvPr/>
        </p:nvSpPr>
        <p:spPr>
          <a:xfrm>
            <a:off x="498082" y="326224"/>
            <a:ext cx="8273949" cy="11917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</a:pPr>
            <a:r>
              <a:rPr lang="it-IT" sz="32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Che fine ha fatto </a:t>
            </a:r>
            <a:endParaRPr lang="it-IT" sz="3200" b="1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</a:pPr>
            <a:r>
              <a:rPr lang="it-IT" sz="3200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l’indagine </a:t>
            </a:r>
            <a:r>
              <a:rPr lang="it-IT" sz="32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epidemiologica cremonese?</a:t>
            </a:r>
          </a:p>
        </p:txBody>
      </p:sp>
      <p:sp>
        <p:nvSpPr>
          <p:cNvPr id="14" name="Rettangolo 13"/>
          <p:cNvSpPr/>
          <p:nvPr/>
        </p:nvSpPr>
        <p:spPr>
          <a:xfrm>
            <a:off x="293855" y="2434053"/>
            <a:ext cx="8542169" cy="1176219"/>
          </a:xfrm>
          <a:prstGeom prst="rect">
            <a:avLst/>
          </a:prstGeom>
          <a:solidFill>
            <a:srgbClr val="92D050"/>
          </a:solidFill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it-IT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Fatto / in corso</a:t>
            </a:r>
            <a:endParaRPr lang="it-IT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it-IT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Mappatura e disamina delle fonti di pressione ambientale in Cremona </a:t>
            </a:r>
            <a:r>
              <a:rPr lang="it-IT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 verosimilmente </a:t>
            </a:r>
            <a:r>
              <a:rPr lang="it-IT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impattanti sui Comuni limitrofi </a:t>
            </a:r>
            <a:r>
              <a:rPr lang="it-IT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è stata completata</a:t>
            </a:r>
            <a:endParaRPr lang="it-IT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5" name="Rettangolo 14"/>
          <p:cNvSpPr/>
          <p:nvPr/>
        </p:nvSpPr>
        <p:spPr>
          <a:xfrm>
            <a:off x="311840" y="4360341"/>
            <a:ext cx="8524184" cy="2135456"/>
          </a:xfrm>
          <a:prstGeom prst="rect">
            <a:avLst/>
          </a:prstGeom>
          <a:solidFill>
            <a:srgbClr val="FF7171"/>
          </a:solidFill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it-IT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Non fatto per </a:t>
            </a:r>
            <a:r>
              <a:rPr lang="it-IT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difficoltà </a:t>
            </a:r>
            <a:r>
              <a:rPr lang="it-IT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insuperabile</a:t>
            </a:r>
            <a:endParaRPr lang="it-IT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it-IT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L’anagrafe del Comune di Cremona informatizzata a </a:t>
            </a:r>
            <a:r>
              <a:rPr lang="it-IT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partire </a:t>
            </a:r>
            <a:r>
              <a:rPr lang="it-IT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dal 2003 (come molte altre in provincia) non ha inserito lo storico abitativo di tutti i residenti al 2003 </a:t>
            </a:r>
          </a:p>
          <a:p>
            <a:r>
              <a:rPr lang="it-IT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Impossibilità di costruire e studiare una coorte di popolazione (tutti coloro che sono transitati come residenza dal 1955 al 2017) come già fatto per Mantova con lo Studio Sentieri </a:t>
            </a:r>
            <a:r>
              <a:rPr lang="it-IT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( 44 SIN nazionali )</a:t>
            </a:r>
            <a:endParaRPr lang="it-IT" dirty="0"/>
          </a:p>
        </p:txBody>
      </p:sp>
      <p:sp>
        <p:nvSpPr>
          <p:cNvPr id="3" name="Rettangolo 2"/>
          <p:cNvSpPr/>
          <p:nvPr/>
        </p:nvSpPr>
        <p:spPr>
          <a:xfrm>
            <a:off x="293856" y="3593919"/>
            <a:ext cx="8542168" cy="729430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it-IT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Costruzione di un modello di ricaduta delle PM10 e PM2.5: aperto dialogo collaborativo con ARPA Milano</a:t>
            </a:r>
          </a:p>
        </p:txBody>
      </p:sp>
    </p:spTree>
    <p:extLst>
      <p:ext uri="{BB962C8B-B14F-4D97-AF65-F5344CB8AC3E}">
        <p14:creationId xmlns:p14="http://schemas.microsoft.com/office/powerpoint/2010/main" val="34940989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3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ttangolo 9"/>
          <p:cNvSpPr/>
          <p:nvPr/>
        </p:nvSpPr>
        <p:spPr>
          <a:xfrm>
            <a:off x="7554191" y="4978105"/>
            <a:ext cx="868014" cy="35362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grpSp>
        <p:nvGrpSpPr>
          <p:cNvPr id="13" name="Gruppo 12"/>
          <p:cNvGrpSpPr/>
          <p:nvPr/>
        </p:nvGrpSpPr>
        <p:grpSpPr>
          <a:xfrm>
            <a:off x="-6351" y="-3176"/>
            <a:ext cx="9168354" cy="6867001"/>
            <a:chOff x="-6351" y="-3176"/>
            <a:chExt cx="9168354" cy="6867001"/>
          </a:xfrm>
        </p:grpSpPr>
        <p:sp>
          <p:nvSpPr>
            <p:cNvPr id="5" name="Rettangolo 4"/>
            <p:cNvSpPr/>
            <p:nvPr/>
          </p:nvSpPr>
          <p:spPr>
            <a:xfrm>
              <a:off x="-6351" y="-3176"/>
              <a:ext cx="9162004" cy="335225"/>
            </a:xfrm>
            <a:prstGeom prst="rect">
              <a:avLst/>
            </a:prstGeom>
            <a:solidFill>
              <a:srgbClr val="0066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it-IT"/>
            </a:p>
          </p:txBody>
        </p:sp>
        <p:sp>
          <p:nvSpPr>
            <p:cNvPr id="6" name="Rettangolo 5"/>
            <p:cNvSpPr/>
            <p:nvPr/>
          </p:nvSpPr>
          <p:spPr>
            <a:xfrm>
              <a:off x="0" y="6528600"/>
              <a:ext cx="9162003" cy="335225"/>
            </a:xfrm>
            <a:prstGeom prst="rect">
              <a:avLst/>
            </a:prstGeom>
            <a:solidFill>
              <a:srgbClr val="0066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it-IT"/>
            </a:p>
          </p:txBody>
        </p:sp>
        <p:sp>
          <p:nvSpPr>
            <p:cNvPr id="7" name="Rettangolo 6"/>
            <p:cNvSpPr/>
            <p:nvPr/>
          </p:nvSpPr>
          <p:spPr>
            <a:xfrm rot="5400000">
              <a:off x="-3147847" y="3228878"/>
              <a:ext cx="6618218" cy="335225"/>
            </a:xfrm>
            <a:prstGeom prst="rect">
              <a:avLst/>
            </a:prstGeom>
            <a:solidFill>
              <a:srgbClr val="0066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it-IT"/>
            </a:p>
          </p:txBody>
        </p:sp>
        <p:sp>
          <p:nvSpPr>
            <p:cNvPr id="8" name="Rettangolo 7"/>
            <p:cNvSpPr/>
            <p:nvPr/>
          </p:nvSpPr>
          <p:spPr>
            <a:xfrm rot="5400000">
              <a:off x="5678931" y="3228878"/>
              <a:ext cx="6618218" cy="335225"/>
            </a:xfrm>
            <a:prstGeom prst="rect">
              <a:avLst/>
            </a:prstGeom>
            <a:solidFill>
              <a:srgbClr val="0066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it-IT"/>
            </a:p>
          </p:txBody>
        </p:sp>
        <p:sp>
          <p:nvSpPr>
            <p:cNvPr id="11" name="Rettangolo 10"/>
            <p:cNvSpPr/>
            <p:nvPr/>
          </p:nvSpPr>
          <p:spPr>
            <a:xfrm>
              <a:off x="7554191" y="6528600"/>
              <a:ext cx="868014" cy="33522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pic>
          <p:nvPicPr>
            <p:cNvPr id="12" name="Immagine 11" descr="ATS_ValPadana.jp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75560" y="6516529"/>
              <a:ext cx="585150" cy="347296"/>
            </a:xfrm>
            <a:prstGeom prst="rect">
              <a:avLst/>
            </a:prstGeom>
          </p:spPr>
        </p:pic>
      </p:grpSp>
      <p:sp>
        <p:nvSpPr>
          <p:cNvPr id="2" name="Rettangolo 1"/>
          <p:cNvSpPr/>
          <p:nvPr/>
        </p:nvSpPr>
        <p:spPr>
          <a:xfrm>
            <a:off x="442536" y="1912281"/>
            <a:ext cx="8276929" cy="32070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it-IT" sz="1600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Calcolo </a:t>
            </a:r>
            <a:r>
              <a:rPr lang="it-IT" sz="16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dei casi di malattia/morte attribuibili all’inquinamento atmosferico tout court e alle fonti emittenti esaminate, ottenuto applicando ai dati sanitari territoriali il modello di ricaduta delle PM e le funzioni di rischio validate dalla OMS. </a:t>
            </a:r>
            <a:r>
              <a:rPr lang="it-IT" sz="1600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                                                             </a:t>
            </a:r>
            <a:r>
              <a:rPr lang="it-IT" sz="1600" b="1" i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</a:t>
            </a:r>
            <a:r>
              <a:rPr lang="it-IT" sz="1600" b="1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Se efficiente collaborazione con ARPA Milano, primi dati entro </a:t>
            </a:r>
            <a:r>
              <a:rPr lang="it-IT" sz="1600" b="1" i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l’estate 2019)</a:t>
            </a:r>
            <a:endParaRPr lang="it-IT" sz="1600" b="1" i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it-IT" sz="16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Costruzione della coorte dei nati dal 2003 al </a:t>
            </a:r>
            <a:r>
              <a:rPr lang="it-IT" sz="1600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2012 tramite </a:t>
            </a:r>
            <a:r>
              <a:rPr lang="it-IT" sz="16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l’anagrafe sanitaria regionale e valutazione prospettica dei principali </a:t>
            </a:r>
            <a:r>
              <a:rPr lang="it-IT" sz="1600" b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outcome</a:t>
            </a:r>
            <a:r>
              <a:rPr lang="it-IT" sz="16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di </a:t>
            </a:r>
            <a:r>
              <a:rPr lang="it-IT" sz="1600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salute</a:t>
            </a:r>
            <a:r>
              <a:rPr lang="it-IT" sz="16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r>
              <a:rPr lang="it-IT" sz="1600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nei primi 5 anni di vita</a:t>
            </a:r>
            <a:endParaRPr lang="it-IT" sz="16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it-IT" sz="16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Studio degli eventi </a:t>
            </a:r>
            <a:r>
              <a:rPr lang="it-IT" sz="1600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avversi della riproduzione occorsi </a:t>
            </a:r>
            <a:r>
              <a:rPr lang="it-IT" sz="16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dal 2003 al </a:t>
            </a:r>
            <a:r>
              <a:rPr lang="it-IT" sz="1600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2012</a:t>
            </a:r>
            <a:endParaRPr lang="it-IT" sz="16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1000"/>
              </a:spcAft>
              <a:buFont typeface="+mj-lt"/>
              <a:buAutoNum type="arabicPeriod"/>
            </a:pPr>
            <a:r>
              <a:rPr lang="it-IT" sz="16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Studio caso-controllo delle leucemie: ad ogni caso classificato dal Registro Tumori si appaiono 2 controlli (soggetti non inclusi nel Registro Tumori per leucemia) e si verifica lo storico abitativo per ricostruire l’esposizione ambientale. Lo studio è positivo se frequenza/intensità di esposizione </a:t>
            </a:r>
            <a:r>
              <a:rPr lang="it-IT" sz="1600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è </a:t>
            </a:r>
            <a:r>
              <a:rPr lang="it-IT" sz="16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maggiore nei casi (malati) rispetto ai controlli (sani</a:t>
            </a:r>
            <a:r>
              <a:rPr lang="it-IT" sz="1600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).</a:t>
            </a:r>
            <a:endParaRPr lang="it-IT" sz="16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Rettangolo 3"/>
          <p:cNvSpPr/>
          <p:nvPr/>
        </p:nvSpPr>
        <p:spPr>
          <a:xfrm>
            <a:off x="423157" y="413082"/>
            <a:ext cx="8296308" cy="13398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it-IT" sz="20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Alternativa perseguita in collaborazione con i nostri </a:t>
            </a:r>
            <a:r>
              <a:rPr lang="it-IT" sz="2000" b="1" i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advisory</a:t>
            </a:r>
            <a:r>
              <a:rPr lang="it-IT" sz="2000" b="1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it-IT" sz="2000" b="1" i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board</a:t>
            </a:r>
            <a:r>
              <a:rPr lang="it-IT" sz="20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it-IT" sz="2000" b="1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it-IT" sz="2000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</a:t>
            </a:r>
            <a:r>
              <a:rPr lang="it-IT" sz="20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dott. </a:t>
            </a:r>
            <a:r>
              <a:rPr lang="it-IT" sz="2000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Pietro </a:t>
            </a:r>
            <a:r>
              <a:rPr lang="it-IT" sz="20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Comba –ISS e Francesco </a:t>
            </a:r>
            <a:r>
              <a:rPr lang="it-IT" sz="2000" b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Forastiere</a:t>
            </a:r>
            <a:r>
              <a:rPr lang="it-IT" sz="20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–OMS</a:t>
            </a:r>
            <a:r>
              <a:rPr lang="it-IT" sz="2000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): 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it-IT" sz="1600" u="sng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 </a:t>
            </a:r>
            <a:r>
              <a:rPr lang="it-IT" sz="1600" u="sng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corso di stesura definitiva un nuovo protocollo di studio</a:t>
            </a:r>
            <a:endParaRPr lang="it-IT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4" name="Rettangolo 13"/>
          <p:cNvSpPr/>
          <p:nvPr/>
        </p:nvSpPr>
        <p:spPr>
          <a:xfrm>
            <a:off x="442536" y="5501331"/>
            <a:ext cx="8198329" cy="857671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it-IT" b="1" u="sng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Collaborazione richiesta ai Comuni:</a:t>
            </a:r>
            <a:endParaRPr lang="it-IT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it-IT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recupero dello storico abitativo di 900 </a:t>
            </a:r>
            <a:r>
              <a:rPr lang="it-IT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soggetti complessivi sulla provincia</a:t>
            </a:r>
            <a:endParaRPr lang="it-IT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09069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ttangolo 9"/>
          <p:cNvSpPr/>
          <p:nvPr/>
        </p:nvSpPr>
        <p:spPr>
          <a:xfrm>
            <a:off x="7554191" y="4978105"/>
            <a:ext cx="868014" cy="35362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grpSp>
        <p:nvGrpSpPr>
          <p:cNvPr id="13" name="Gruppo 12"/>
          <p:cNvGrpSpPr/>
          <p:nvPr/>
        </p:nvGrpSpPr>
        <p:grpSpPr>
          <a:xfrm>
            <a:off x="-6351" y="-3176"/>
            <a:ext cx="9168354" cy="6867001"/>
            <a:chOff x="-6351" y="-3176"/>
            <a:chExt cx="9168354" cy="6867001"/>
          </a:xfrm>
        </p:grpSpPr>
        <p:sp>
          <p:nvSpPr>
            <p:cNvPr id="5" name="Rettangolo 4"/>
            <p:cNvSpPr/>
            <p:nvPr/>
          </p:nvSpPr>
          <p:spPr>
            <a:xfrm>
              <a:off x="-6351" y="-3176"/>
              <a:ext cx="9162004" cy="335225"/>
            </a:xfrm>
            <a:prstGeom prst="rect">
              <a:avLst/>
            </a:prstGeom>
            <a:solidFill>
              <a:srgbClr val="0066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it-IT"/>
            </a:p>
          </p:txBody>
        </p:sp>
        <p:sp>
          <p:nvSpPr>
            <p:cNvPr id="6" name="Rettangolo 5"/>
            <p:cNvSpPr/>
            <p:nvPr/>
          </p:nvSpPr>
          <p:spPr>
            <a:xfrm>
              <a:off x="0" y="6528600"/>
              <a:ext cx="9162003" cy="335225"/>
            </a:xfrm>
            <a:prstGeom prst="rect">
              <a:avLst/>
            </a:prstGeom>
            <a:solidFill>
              <a:srgbClr val="0066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it-IT"/>
            </a:p>
          </p:txBody>
        </p:sp>
        <p:sp>
          <p:nvSpPr>
            <p:cNvPr id="7" name="Rettangolo 6"/>
            <p:cNvSpPr/>
            <p:nvPr/>
          </p:nvSpPr>
          <p:spPr>
            <a:xfrm rot="5400000">
              <a:off x="-3147847" y="3228878"/>
              <a:ext cx="6618218" cy="335225"/>
            </a:xfrm>
            <a:prstGeom prst="rect">
              <a:avLst/>
            </a:prstGeom>
            <a:solidFill>
              <a:srgbClr val="0066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it-IT"/>
            </a:p>
          </p:txBody>
        </p:sp>
        <p:sp>
          <p:nvSpPr>
            <p:cNvPr id="8" name="Rettangolo 7"/>
            <p:cNvSpPr/>
            <p:nvPr/>
          </p:nvSpPr>
          <p:spPr>
            <a:xfrm rot="5400000">
              <a:off x="5678931" y="3228878"/>
              <a:ext cx="6618218" cy="335225"/>
            </a:xfrm>
            <a:prstGeom prst="rect">
              <a:avLst/>
            </a:prstGeom>
            <a:solidFill>
              <a:srgbClr val="0066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it-IT"/>
            </a:p>
          </p:txBody>
        </p:sp>
        <p:sp>
          <p:nvSpPr>
            <p:cNvPr id="11" name="Rettangolo 10"/>
            <p:cNvSpPr/>
            <p:nvPr/>
          </p:nvSpPr>
          <p:spPr>
            <a:xfrm>
              <a:off x="7554191" y="6528600"/>
              <a:ext cx="868014" cy="33522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pic>
          <p:nvPicPr>
            <p:cNvPr id="12" name="Immagine 11" descr="ATS_ValPadana.jp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75560" y="6516529"/>
              <a:ext cx="585150" cy="347296"/>
            </a:xfrm>
            <a:prstGeom prst="rect">
              <a:avLst/>
            </a:prstGeom>
          </p:spPr>
        </p:pic>
      </p:grpSp>
      <p:sp>
        <p:nvSpPr>
          <p:cNvPr id="4" name="CasellaDiTesto 3"/>
          <p:cNvSpPr txBox="1"/>
          <p:nvPr/>
        </p:nvSpPr>
        <p:spPr>
          <a:xfrm>
            <a:off x="1754155" y="466531"/>
            <a:ext cx="543026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3600" dirty="0" smtClean="0"/>
              <a:t>SCHEDA PROFILO DI SALUTE</a:t>
            </a:r>
            <a:endParaRPr lang="it-IT" sz="3600" dirty="0"/>
          </a:p>
        </p:txBody>
      </p:sp>
      <p:sp>
        <p:nvSpPr>
          <p:cNvPr id="9" name="Rettangolo 8"/>
          <p:cNvSpPr/>
          <p:nvPr/>
        </p:nvSpPr>
        <p:spPr>
          <a:xfrm>
            <a:off x="391981" y="1124933"/>
            <a:ext cx="8317691" cy="52552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it-IT" sz="1100" b="1" dirty="0">
                <a:latin typeface="+mj-lt"/>
                <a:ea typeface="Cambria" panose="02040503050406030204" pitchFamily="18" charset="0"/>
                <a:cs typeface="Times New Roman" panose="02020603050405020304" pitchFamily="18" charset="0"/>
              </a:rPr>
              <a:t>Il profilo di salute dei residenti nel Comune di </a:t>
            </a:r>
            <a:r>
              <a:rPr lang="it-IT" sz="1100" b="1" dirty="0" smtClean="0">
                <a:latin typeface="+mj-lt"/>
                <a:ea typeface="Cambria" panose="02040503050406030204" pitchFamily="18" charset="0"/>
                <a:cs typeface="Times New Roman" panose="02020603050405020304" pitchFamily="18" charset="0"/>
              </a:rPr>
              <a:t>……………………………………………………</a:t>
            </a:r>
            <a:endParaRPr lang="it-IT" sz="1100" dirty="0">
              <a:latin typeface="+mj-lt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it-IT" sz="1100" i="1" dirty="0">
                <a:latin typeface="+mj-lt"/>
                <a:ea typeface="Cambria" panose="02040503050406030204" pitchFamily="18" charset="0"/>
                <a:cs typeface="Arial" panose="020B0604020202020204" pitchFamily="34" charset="0"/>
              </a:rPr>
              <a:t>La descrizione del profilo di salute di una popolazione, che muta molto lentamente nel tempo, si  avvale delle seguenti fonti informative e strumenti, i cui aggiornamenti  prevedono  tempi tecnici  di raccolta dati sull’intero territorio nazionale e soprattutto un impegnativo lavoro sanitario, informatico, statistico ed amministrativo a valle del prodotto fornito che deve confrontarsi anche con i vincoli della privacy.</a:t>
            </a:r>
            <a:endParaRPr lang="it-IT" sz="1100" dirty="0">
              <a:latin typeface="+mj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it-IT" sz="1100" b="1" dirty="0">
                <a:latin typeface="+mj-lt"/>
                <a:ea typeface="Cambria" panose="02040503050406030204" pitchFamily="18" charset="0"/>
                <a:cs typeface="Arial" panose="020B0604020202020204" pitchFamily="34" charset="0"/>
              </a:rPr>
              <a:t> </a:t>
            </a:r>
            <a:endParaRPr lang="it-IT" sz="1100" dirty="0">
              <a:latin typeface="+mj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it-IT" sz="1100" b="1" dirty="0">
                <a:solidFill>
                  <a:srgbClr val="FF0000"/>
                </a:solidFill>
                <a:latin typeface="+mj-lt"/>
                <a:ea typeface="Cambria" panose="02040503050406030204" pitchFamily="18" charset="0"/>
                <a:cs typeface="Arial" panose="020B0604020202020204" pitchFamily="34" charset="0"/>
              </a:rPr>
              <a:t>Anagrafe Assistiti</a:t>
            </a:r>
            <a:r>
              <a:rPr lang="it-IT" sz="1100" b="1" dirty="0">
                <a:latin typeface="+mj-lt"/>
                <a:ea typeface="Cambria" panose="02040503050406030204" pitchFamily="18" charset="0"/>
                <a:cs typeface="Arial" panose="020B0604020202020204" pitchFamily="34" charset="0"/>
              </a:rPr>
              <a:t>. </a:t>
            </a:r>
            <a:r>
              <a:rPr lang="it-IT" sz="1100" dirty="0">
                <a:latin typeface="+mj-lt"/>
                <a:ea typeface="Cambria" panose="02040503050406030204" pitchFamily="18" charset="0"/>
                <a:cs typeface="Arial" panose="020B0604020202020204" pitchFamily="34" charset="0"/>
              </a:rPr>
              <a:t>Raccoglie le variabili socio-anagrafiche di tutti gli assistiti residenti nei comuni dell’ATS, compreso l’indirizzo di residenza/domicilio. È aggiornata dalle anagrafi comunali con una latenza di circa un mese e concorre ad implementare la Nuova Anagrafe Regionale (NAR).</a:t>
            </a:r>
            <a:endParaRPr lang="it-IT" sz="1100" dirty="0">
              <a:latin typeface="+mj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it-IT" sz="1100" dirty="0">
                <a:latin typeface="+mj-lt"/>
                <a:ea typeface="Cambria" panose="02040503050406030204" pitchFamily="18" charset="0"/>
                <a:cs typeface="Arial" panose="020B0604020202020204" pitchFamily="34" charset="0"/>
              </a:rPr>
              <a:t> </a:t>
            </a:r>
            <a:endParaRPr lang="it-IT" sz="1100" dirty="0">
              <a:latin typeface="+mj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it-IT" sz="1100" b="1" dirty="0">
                <a:solidFill>
                  <a:srgbClr val="FF0000"/>
                </a:solidFill>
                <a:latin typeface="+mj-lt"/>
                <a:ea typeface="Times New Roman" panose="02020603050405020304" pitchFamily="18" charset="0"/>
                <a:cs typeface="Arial" panose="020B0604020202020204" pitchFamily="34" charset="0"/>
              </a:rPr>
              <a:t>Schede di Dimissione Ospedaliera (SDO). </a:t>
            </a:r>
            <a:r>
              <a:rPr lang="it-IT" sz="1100" dirty="0">
                <a:latin typeface="+mj-lt"/>
                <a:ea typeface="Times New Roman" panose="02020603050405020304" pitchFamily="18" charset="0"/>
                <a:cs typeface="Arial" panose="020B0604020202020204" pitchFamily="34" charset="0"/>
              </a:rPr>
              <a:t>Il</a:t>
            </a:r>
            <a:r>
              <a:rPr lang="it-IT" sz="1100" b="1" dirty="0">
                <a:latin typeface="+mj-lt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it-IT" sz="1100" dirty="0">
                <a:latin typeface="+mj-lt"/>
                <a:ea typeface="Calibri" panose="020F0502020204030204" pitchFamily="34" charset="0"/>
                <a:cs typeface="Arial" panose="020B0604020202020204" pitchFamily="34" charset="0"/>
              </a:rPr>
              <a:t>flusso SDO registra i ricoveri occorsi nella popolazione residente avvenuti nel periodo esaminato in qualsiasi struttura pubblica o privata accreditata dell’intero territorio nazionale. La registrazione comprende diagnosi, interventi, accertamenti e terapie eventualmente effettuati durante il ricovero. Tale flusso ha prodotto gli indicatori relativi agli eventi avversi della riproduzione (</a:t>
            </a:r>
            <a:r>
              <a:rPr lang="it-IT" sz="1100" dirty="0" err="1">
                <a:latin typeface="+mj-lt"/>
                <a:ea typeface="Calibri" panose="020F0502020204030204" pitchFamily="34" charset="0"/>
                <a:cs typeface="Arial" panose="020B0604020202020204" pitchFamily="34" charset="0"/>
              </a:rPr>
              <a:t>abortività</a:t>
            </a:r>
            <a:r>
              <a:rPr lang="it-IT" sz="1100" dirty="0">
                <a:latin typeface="+mj-lt"/>
                <a:ea typeface="Calibri" panose="020F0502020204030204" pitchFamily="34" charset="0"/>
                <a:cs typeface="Arial" panose="020B0604020202020204" pitchFamily="34" charset="0"/>
              </a:rPr>
              <a:t> spontanea, nati sottopeso e parti pretermine) e l’ospedalizzazione della popolazione nell’anno 2017 espressi entrambi come tasso x1000. Il tasso dell’ospedalizzazione è standardizzato sulla popolazione italiana al censimento 2011 con il relativo intervallo di confidenza al 95%, al fine di considerare nel confronto l’eventuale diversa struttura per età della popolazione. </a:t>
            </a:r>
            <a:endParaRPr lang="it-IT" sz="1100" dirty="0">
              <a:latin typeface="+mj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it-IT" sz="1100" dirty="0">
                <a:latin typeface="+mj-lt"/>
                <a:ea typeface="Calibri" panose="020F0502020204030204" pitchFamily="34" charset="0"/>
                <a:cs typeface="Arial" panose="020B0604020202020204" pitchFamily="34" charset="0"/>
              </a:rPr>
              <a:t> </a:t>
            </a:r>
            <a:endParaRPr lang="it-IT" sz="1100" dirty="0">
              <a:latin typeface="+mj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it-IT" sz="1100" b="1" dirty="0">
                <a:solidFill>
                  <a:srgbClr val="FF0000"/>
                </a:solidFill>
                <a:latin typeface="+mj-lt"/>
                <a:ea typeface="Calibri" panose="020F0502020204030204" pitchFamily="34" charset="0"/>
                <a:cs typeface="Arial" panose="020B0604020202020204" pitchFamily="34" charset="0"/>
              </a:rPr>
              <a:t>Registro Tumori (RT).  </a:t>
            </a:r>
            <a:r>
              <a:rPr lang="it-IT" sz="1100" dirty="0">
                <a:latin typeface="+mj-lt"/>
                <a:ea typeface="Calibri" panose="020F0502020204030204" pitchFamily="34" charset="0"/>
                <a:cs typeface="Arial" panose="020B0604020202020204" pitchFamily="34" charset="0"/>
              </a:rPr>
              <a:t>Il Registro fornisce l’incidenza, cioè il gettito nell’unità di tempo dei nuovi casi di tumore occorsi nella popolazione residente.</a:t>
            </a:r>
            <a:r>
              <a:rPr lang="it-IT" sz="1100" b="1" dirty="0">
                <a:latin typeface="+mj-lt"/>
                <a:ea typeface="Calibri" panose="020F0502020204030204" pitchFamily="34" charset="0"/>
                <a:cs typeface="Arial" panose="020B0604020202020204" pitchFamily="34" charset="0"/>
              </a:rPr>
              <a:t>  </a:t>
            </a:r>
            <a:r>
              <a:rPr lang="it-IT" sz="1100" dirty="0">
                <a:latin typeface="+mj-lt"/>
                <a:ea typeface="Calibri" panose="020F0502020204030204" pitchFamily="34" charset="0"/>
                <a:cs typeface="Arial" panose="020B0604020202020204" pitchFamily="34" charset="0"/>
              </a:rPr>
              <a:t>Per la provincia di Cremona sono stati calcolati i tassi standardizzati  d’incidenza x 100.000 del triennio 2010-2012 con il relativo intervallo di confidenza al 95%,  per la provincia di Mantova quelli  del triennio 2012-2014. </a:t>
            </a:r>
            <a:endParaRPr lang="it-IT" sz="1100" dirty="0">
              <a:latin typeface="+mj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it-IT" sz="1100" dirty="0">
                <a:latin typeface="+mj-lt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  <a:endParaRPr lang="it-IT" sz="1100" dirty="0">
              <a:latin typeface="+mj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it-IT" sz="1100" b="1" dirty="0">
                <a:solidFill>
                  <a:srgbClr val="FF0000"/>
                </a:solidFill>
                <a:latin typeface="+mj-lt"/>
                <a:ea typeface="Calibri" panose="020F0502020204030204" pitchFamily="34" charset="0"/>
                <a:cs typeface="Arial" panose="020B0604020202020204" pitchFamily="34" charset="0"/>
              </a:rPr>
              <a:t>Registro Mortalità (RM</a:t>
            </a:r>
            <a:r>
              <a:rPr lang="it-IT" sz="1100" b="1" dirty="0">
                <a:latin typeface="+mj-lt"/>
                <a:ea typeface="Calibri" panose="020F0502020204030204" pitchFamily="34" charset="0"/>
                <a:cs typeface="Arial" panose="020B0604020202020204" pitchFamily="34" charset="0"/>
              </a:rPr>
              <a:t>).</a:t>
            </a:r>
            <a:r>
              <a:rPr lang="it-IT" sz="1100" dirty="0">
                <a:latin typeface="+mj-lt"/>
                <a:ea typeface="Calibri" panose="020F0502020204030204" pitchFamily="34" charset="0"/>
                <a:cs typeface="Arial" panose="020B0604020202020204" pitchFamily="34" charset="0"/>
              </a:rPr>
              <a:t> Il</a:t>
            </a:r>
            <a:r>
              <a:rPr lang="it-IT" sz="1100" b="1" dirty="0">
                <a:latin typeface="+mj-lt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it-IT" sz="1100" dirty="0">
                <a:latin typeface="+mj-lt"/>
                <a:ea typeface="Times New Roman" panose="02020603050405020304" pitchFamily="18" charset="0"/>
                <a:cs typeface="Arial" panose="020B0604020202020204" pitchFamily="34" charset="0"/>
              </a:rPr>
              <a:t>Registro raccoglie tutte le schede di morte ISTAT dei residenti ovunque sia accaduto il decesso sul territorio nazionale, codifica, applicando i criteri della classificazione internazionale delle malattie, le cause che hanno concorso alla morte e, attraverso un algoritmo standardizzato, assegna la causa principale di morte.  </a:t>
            </a:r>
            <a:r>
              <a:rPr lang="it-IT" sz="1100" dirty="0">
                <a:latin typeface="+mj-lt"/>
                <a:ea typeface="Calibri" panose="020F0502020204030204" pitchFamily="34" charset="0"/>
                <a:cs typeface="Arial" panose="020B0604020202020204" pitchFamily="34" charset="0"/>
              </a:rPr>
              <a:t>Per il triennio 2015-2017 sono stati calcolati i tassi standardizzati  di mortalità x100.000 con il relativo intervallo di confidenza al 95%.  </a:t>
            </a:r>
            <a:endParaRPr lang="it-IT" sz="1100" dirty="0">
              <a:latin typeface="+mj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it-IT" sz="1100" dirty="0">
                <a:latin typeface="+mj-lt"/>
                <a:ea typeface="Calibri" panose="020F0502020204030204" pitchFamily="34" charset="0"/>
                <a:cs typeface="Arial" panose="020B0604020202020204" pitchFamily="34" charset="0"/>
              </a:rPr>
              <a:t> </a:t>
            </a:r>
            <a:endParaRPr lang="it-IT" sz="1100" dirty="0">
              <a:latin typeface="+mj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it-IT" sz="1100" b="1" dirty="0">
                <a:solidFill>
                  <a:srgbClr val="FF0000"/>
                </a:solidFill>
                <a:latin typeface="+mj-lt"/>
                <a:ea typeface="Calibri" panose="020F0502020204030204" pitchFamily="34" charset="0"/>
                <a:cs typeface="Arial" panose="020B0604020202020204" pitchFamily="34" charset="0"/>
              </a:rPr>
              <a:t>Banca Dati Assistito (BDA). </a:t>
            </a:r>
            <a:r>
              <a:rPr lang="it-IT" sz="1100" dirty="0">
                <a:latin typeface="+mj-lt"/>
                <a:ea typeface="Calibri" panose="020F0502020204030204" pitchFamily="34" charset="0"/>
                <a:cs typeface="Arial" panose="020B0604020202020204" pitchFamily="34" charset="0"/>
              </a:rPr>
              <a:t>La Banca Dati Assistito è uno strumento epidemiologico diverso dal “Registro”  prodotto dell’incrocio di flussi informativi che raccolgono tutti i consumi sanitari individuali effettuati in regime di SSN  (ricoveri ospedalieri, prestazioni ambulatoriali, farmaci, riabilitazione, esenzioni ticket per patologia, invalidità, ecc.). Tramite specifici algoritmi di inclusione, elaborati su base clinica, è possibile  identificare i soggetti affetti da una o più  patologie croniche. Il tasso standardizzato di prevalenza x 1000 con il relativo intervallo di confidenza al 95% è stato calcolato utilizzando i dati del 2017. </a:t>
            </a:r>
            <a:endParaRPr lang="it-IT" sz="1100" dirty="0">
              <a:effectLst/>
              <a:latin typeface="+mj-lt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Rettangolo 2"/>
          <p:cNvSpPr/>
          <p:nvPr/>
        </p:nvSpPr>
        <p:spPr>
          <a:xfrm>
            <a:off x="349400" y="1112862"/>
            <a:ext cx="8464677" cy="91440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26000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ttangolo 9"/>
          <p:cNvSpPr/>
          <p:nvPr/>
        </p:nvSpPr>
        <p:spPr>
          <a:xfrm>
            <a:off x="7554191" y="4978105"/>
            <a:ext cx="868014" cy="35362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grpSp>
        <p:nvGrpSpPr>
          <p:cNvPr id="13" name="Gruppo 12"/>
          <p:cNvGrpSpPr/>
          <p:nvPr/>
        </p:nvGrpSpPr>
        <p:grpSpPr>
          <a:xfrm>
            <a:off x="-6351" y="-3176"/>
            <a:ext cx="9168354" cy="6867001"/>
            <a:chOff x="-6351" y="-3176"/>
            <a:chExt cx="9168354" cy="6867001"/>
          </a:xfrm>
        </p:grpSpPr>
        <p:sp>
          <p:nvSpPr>
            <p:cNvPr id="5" name="Rettangolo 4"/>
            <p:cNvSpPr/>
            <p:nvPr/>
          </p:nvSpPr>
          <p:spPr>
            <a:xfrm>
              <a:off x="-6351" y="-3176"/>
              <a:ext cx="9162004" cy="335225"/>
            </a:xfrm>
            <a:prstGeom prst="rect">
              <a:avLst/>
            </a:prstGeom>
            <a:solidFill>
              <a:srgbClr val="0066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it-IT"/>
            </a:p>
          </p:txBody>
        </p:sp>
        <p:sp>
          <p:nvSpPr>
            <p:cNvPr id="6" name="Rettangolo 5"/>
            <p:cNvSpPr/>
            <p:nvPr/>
          </p:nvSpPr>
          <p:spPr>
            <a:xfrm>
              <a:off x="0" y="6528600"/>
              <a:ext cx="9162003" cy="335225"/>
            </a:xfrm>
            <a:prstGeom prst="rect">
              <a:avLst/>
            </a:prstGeom>
            <a:solidFill>
              <a:srgbClr val="0066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it-IT"/>
            </a:p>
          </p:txBody>
        </p:sp>
        <p:sp>
          <p:nvSpPr>
            <p:cNvPr id="7" name="Rettangolo 6"/>
            <p:cNvSpPr/>
            <p:nvPr/>
          </p:nvSpPr>
          <p:spPr>
            <a:xfrm rot="5400000">
              <a:off x="-3147847" y="3228878"/>
              <a:ext cx="6618218" cy="335225"/>
            </a:xfrm>
            <a:prstGeom prst="rect">
              <a:avLst/>
            </a:prstGeom>
            <a:solidFill>
              <a:srgbClr val="0066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it-IT"/>
            </a:p>
          </p:txBody>
        </p:sp>
        <p:sp>
          <p:nvSpPr>
            <p:cNvPr id="8" name="Rettangolo 7"/>
            <p:cNvSpPr/>
            <p:nvPr/>
          </p:nvSpPr>
          <p:spPr>
            <a:xfrm rot="5400000">
              <a:off x="5678931" y="3228878"/>
              <a:ext cx="6618218" cy="335225"/>
            </a:xfrm>
            <a:prstGeom prst="rect">
              <a:avLst/>
            </a:prstGeom>
            <a:solidFill>
              <a:srgbClr val="0066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it-IT"/>
            </a:p>
          </p:txBody>
        </p:sp>
        <p:sp>
          <p:nvSpPr>
            <p:cNvPr id="11" name="Rettangolo 10"/>
            <p:cNvSpPr/>
            <p:nvPr/>
          </p:nvSpPr>
          <p:spPr>
            <a:xfrm>
              <a:off x="7554191" y="6528600"/>
              <a:ext cx="868014" cy="33522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pic>
          <p:nvPicPr>
            <p:cNvPr id="12" name="Immagine 11" descr="ATS_ValPadana.jp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75560" y="6516529"/>
              <a:ext cx="585150" cy="347296"/>
            </a:xfrm>
            <a:prstGeom prst="rect">
              <a:avLst/>
            </a:prstGeom>
          </p:spPr>
        </p:pic>
      </p:grpSp>
      <p:sp>
        <p:nvSpPr>
          <p:cNvPr id="14" name="CasellaDiTesto 13"/>
          <p:cNvSpPr txBox="1"/>
          <p:nvPr/>
        </p:nvSpPr>
        <p:spPr>
          <a:xfrm>
            <a:off x="1754155" y="466531"/>
            <a:ext cx="543026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3600" dirty="0" smtClean="0"/>
              <a:t>SCHEDA PROFILO DI SALUTE</a:t>
            </a:r>
            <a:endParaRPr lang="it-IT" sz="3600" dirty="0"/>
          </a:p>
        </p:txBody>
      </p:sp>
      <p:sp>
        <p:nvSpPr>
          <p:cNvPr id="2" name="Rettangolo 1"/>
          <p:cNvSpPr/>
          <p:nvPr/>
        </p:nvSpPr>
        <p:spPr>
          <a:xfrm>
            <a:off x="425009" y="2100500"/>
            <a:ext cx="8285584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it-IT" b="1" dirty="0">
                <a:latin typeface="Calibri" panose="020F05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L’interpretazione</a:t>
            </a:r>
            <a:endParaRPr lang="it-IT" sz="2000" dirty="0">
              <a:latin typeface="Cambria" panose="020405030504060302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it-IT" dirty="0">
                <a:latin typeface="Calibri" panose="020F05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Delle cinque aree di salute esaminate, assunte come indicatore sintetico dello stato di salute della popolazione del territorio comunale, </a:t>
            </a:r>
            <a:r>
              <a:rPr lang="it-IT" u="sng" dirty="0">
                <a:solidFill>
                  <a:srgbClr val="FF0000"/>
                </a:solidFill>
                <a:latin typeface="Calibri" panose="020F05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l’</a:t>
            </a:r>
            <a:r>
              <a:rPr lang="it-IT" i="1" u="sng" dirty="0">
                <a:solidFill>
                  <a:srgbClr val="FF0000"/>
                </a:solidFill>
                <a:latin typeface="Calibri" panose="020F05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ospedalizzazione e la mortalità</a:t>
            </a:r>
            <a:r>
              <a:rPr lang="it-IT" u="sng" dirty="0">
                <a:solidFill>
                  <a:srgbClr val="FF0000"/>
                </a:solidFill>
                <a:latin typeface="Calibri" panose="020F05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it-IT" dirty="0">
                <a:latin typeface="Calibri" panose="020F05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sono maggiormente condizionate dai </a:t>
            </a:r>
            <a:r>
              <a:rPr lang="it-IT" b="1" dirty="0">
                <a:solidFill>
                  <a:srgbClr val="00B0F0"/>
                </a:solidFill>
                <a:latin typeface="Calibri" panose="020F05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percorsi assistenziali </a:t>
            </a:r>
            <a:r>
              <a:rPr lang="it-IT" dirty="0">
                <a:latin typeface="Calibri" panose="020F05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mentre l’</a:t>
            </a:r>
            <a:r>
              <a:rPr lang="it-IT" i="1" u="sng" dirty="0">
                <a:solidFill>
                  <a:srgbClr val="FF0000"/>
                </a:solidFill>
                <a:latin typeface="Calibri" panose="020F05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incidenza, la prevalenza di patologie croniche e gli eventi avversi della riproduzione</a:t>
            </a:r>
            <a:r>
              <a:rPr lang="it-IT" u="sng" dirty="0">
                <a:solidFill>
                  <a:srgbClr val="FF0000"/>
                </a:solidFill>
                <a:latin typeface="Calibri" panose="020F05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, </a:t>
            </a:r>
            <a:r>
              <a:rPr lang="it-IT" dirty="0">
                <a:latin typeface="Calibri" panose="020F05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sono più correlabili al </a:t>
            </a:r>
            <a:r>
              <a:rPr lang="it-IT" b="1" dirty="0">
                <a:solidFill>
                  <a:srgbClr val="00B0F0"/>
                </a:solidFill>
                <a:latin typeface="Calibri" panose="020F05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“rischio”, </a:t>
            </a:r>
            <a:r>
              <a:rPr lang="it-IT" dirty="0">
                <a:latin typeface="Calibri" panose="020F05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cioè alla probabilità di essere colpiti da una malattia.</a:t>
            </a:r>
            <a:r>
              <a:rPr lang="it-IT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I confronti sono condotti con il Distretto Socio-Sanitario di appartenenza e con l’intera ATS Val Padana. </a:t>
            </a:r>
            <a:r>
              <a:rPr lang="it-IT" dirty="0">
                <a:latin typeface="Calibri" panose="020F05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Analizzando piccoli numeri è inevitabile che </a:t>
            </a:r>
            <a:r>
              <a:rPr lang="it-IT" b="1" dirty="0">
                <a:solidFill>
                  <a:srgbClr val="FF0000"/>
                </a:solidFill>
                <a:latin typeface="Calibri" panose="020F05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l’intervallo di confidenza, </a:t>
            </a:r>
            <a:r>
              <a:rPr lang="it-IT" dirty="0">
                <a:latin typeface="Calibri" panose="020F05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ovvero la </a:t>
            </a:r>
            <a:r>
              <a:rPr lang="it-IT" b="1" dirty="0">
                <a:solidFill>
                  <a:srgbClr val="FF0000"/>
                </a:solidFill>
                <a:latin typeface="Calibri" panose="020F05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forbice entro cui oscilla il valore calcolato risulti abbastanza ampio. </a:t>
            </a:r>
            <a:r>
              <a:rPr lang="it-IT" dirty="0">
                <a:latin typeface="Calibri" panose="020F05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Ne deriva che lo scenario territoriale descritto piuttosto che fondarsi su dati puntuali indica la direzione dei fenomeni esaminati, espressa come differenza positiva o negativa dei valori confrontati.</a:t>
            </a:r>
            <a:endParaRPr lang="it-IT" sz="2000" dirty="0">
              <a:effectLst/>
              <a:latin typeface="Cambria" panose="020405030504060302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6134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251520" y="1706506"/>
            <a:ext cx="5433026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altLang="it-IT" sz="1600" b="1" i="1" u="none" strike="noStrike" cap="none" normalizeH="0" baseline="0" dirty="0" smtClean="0">
                <a:ln>
                  <a:noFill/>
                </a:ln>
                <a:solidFill>
                  <a:srgbClr val="633E3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Tassi standardizzati X 100.000  mortalità totale (fonte ISTAT).</a:t>
            </a:r>
            <a:endParaRPr kumimoji="0" lang="it-IT" altLang="it-IT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5" name="Immagine 2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887" y="2060848"/>
            <a:ext cx="8781186" cy="2520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0" y="22669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alt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CasellaDiTesto 6"/>
          <p:cNvSpPr txBox="1"/>
          <p:nvPr/>
        </p:nvSpPr>
        <p:spPr>
          <a:xfrm>
            <a:off x="2504158" y="328467"/>
            <a:ext cx="451611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800" b="1" dirty="0" smtClean="0"/>
              <a:t>Mortalità generale ITALIA</a:t>
            </a:r>
            <a:endParaRPr lang="it-IT" sz="2800" b="1" dirty="0"/>
          </a:p>
        </p:txBody>
      </p:sp>
    </p:spTree>
    <p:extLst>
      <p:ext uri="{BB962C8B-B14F-4D97-AF65-F5344CB8AC3E}">
        <p14:creationId xmlns:p14="http://schemas.microsoft.com/office/powerpoint/2010/main" val="102859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1115616" y="2195872"/>
            <a:ext cx="4030399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altLang="it-IT" sz="1600" b="1" i="1" u="none" strike="noStrike" cap="none" normalizeH="0" baseline="0" dirty="0" smtClean="0">
                <a:ln>
                  <a:noFill/>
                </a:ln>
                <a:solidFill>
                  <a:srgbClr val="633E3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Tassi standardizzati X 100.000 (fonte ISTAT).</a:t>
            </a:r>
            <a:endParaRPr kumimoji="0" lang="it-IT" altLang="it-IT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4097" name="Immagine 47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08" y="2511070"/>
            <a:ext cx="9036496" cy="25741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0" y="22669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alt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CasellaDiTesto 6"/>
          <p:cNvSpPr txBox="1"/>
          <p:nvPr/>
        </p:nvSpPr>
        <p:spPr>
          <a:xfrm>
            <a:off x="971600" y="328467"/>
            <a:ext cx="677166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800" b="1" dirty="0" smtClean="0"/>
              <a:t>Mortalità patologie cardiocircolatorie ITALIA</a:t>
            </a:r>
            <a:endParaRPr lang="it-IT" sz="2800" b="1" dirty="0"/>
          </a:p>
        </p:txBody>
      </p:sp>
    </p:spTree>
    <p:extLst>
      <p:ext uri="{BB962C8B-B14F-4D97-AF65-F5344CB8AC3E}">
        <p14:creationId xmlns:p14="http://schemas.microsoft.com/office/powerpoint/2010/main" val="2518661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sellaDiTesto 3"/>
          <p:cNvSpPr txBox="1"/>
          <p:nvPr/>
        </p:nvSpPr>
        <p:spPr>
          <a:xfrm>
            <a:off x="1331640" y="319245"/>
            <a:ext cx="590578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800" b="1" dirty="0" smtClean="0"/>
              <a:t>Mortalità patologie respiratorie ITALIA</a:t>
            </a:r>
            <a:endParaRPr lang="it-IT" sz="2800" b="1" dirty="0"/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1115616" y="2399357"/>
            <a:ext cx="4030399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altLang="it-IT" sz="1600" b="1" i="1" u="none" strike="noStrike" cap="none" normalizeH="0" baseline="0" dirty="0" smtClean="0">
                <a:ln>
                  <a:noFill/>
                </a:ln>
                <a:solidFill>
                  <a:srgbClr val="633E3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Tassi standardizzati X 100.000 (fonte ISTAT).</a:t>
            </a:r>
            <a:endParaRPr kumimoji="0" lang="it-IT" altLang="it-IT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6145" name="Immagine 31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50" y="2761456"/>
            <a:ext cx="8988746" cy="25602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0" y="22098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alt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66586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asellaDiTesto 5"/>
          <p:cNvSpPr txBox="1"/>
          <p:nvPr/>
        </p:nvSpPr>
        <p:spPr>
          <a:xfrm>
            <a:off x="1907704" y="337689"/>
            <a:ext cx="437889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800" b="1" dirty="0" smtClean="0"/>
              <a:t>Mortalità per tumore ITALIA</a:t>
            </a:r>
            <a:endParaRPr lang="it-IT" sz="2800" b="1" dirty="0"/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467544" y="1772816"/>
            <a:ext cx="5433026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altLang="it-IT" sz="1600" b="1" i="1" u="none" strike="noStrike" cap="none" normalizeH="0" baseline="0" dirty="0" smtClean="0">
                <a:ln>
                  <a:noFill/>
                </a:ln>
                <a:solidFill>
                  <a:srgbClr val="633E3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Tassi standardizzati X 100.000  mortalità totale (fonte ISTAT).</a:t>
            </a:r>
            <a:endParaRPr kumimoji="0" lang="it-IT" altLang="it-IT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049" name="Immagine 45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08" y="2195644"/>
            <a:ext cx="8964488" cy="25730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3"/>
          <p:cNvSpPr>
            <a:spLocks noChangeArrowheads="1"/>
          </p:cNvSpPr>
          <p:nvPr/>
        </p:nvSpPr>
        <p:spPr bwMode="auto">
          <a:xfrm>
            <a:off x="0" y="22479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alt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98840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sellaDiTesto 3"/>
          <p:cNvSpPr txBox="1"/>
          <p:nvPr/>
        </p:nvSpPr>
        <p:spPr>
          <a:xfrm>
            <a:off x="1187624" y="309619"/>
            <a:ext cx="583281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800" b="1" dirty="0" smtClean="0"/>
              <a:t>Mortalità tumore del polmone ITALIA </a:t>
            </a:r>
            <a:endParaRPr lang="it-IT" sz="2800" b="1" dirty="0"/>
          </a:p>
        </p:txBody>
      </p:sp>
      <p:pic>
        <p:nvPicPr>
          <p:cNvPr id="5" name="Immagine 4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132856"/>
            <a:ext cx="8712968" cy="2736304"/>
          </a:xfrm>
          <a:prstGeom prst="rect">
            <a:avLst/>
          </a:prstGeom>
          <a:noFill/>
        </p:spPr>
      </p:pic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467544" y="1772816"/>
            <a:ext cx="5433026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altLang="it-IT" sz="1600" b="1" i="1" u="none" strike="noStrike" cap="none" normalizeH="0" baseline="0" dirty="0" smtClean="0">
                <a:ln>
                  <a:noFill/>
                </a:ln>
                <a:solidFill>
                  <a:srgbClr val="633E3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Tassi standardizzati X 100.000  mortalità totale (fonte ISTAT).</a:t>
            </a:r>
            <a:endParaRPr kumimoji="0" lang="it-IT" altLang="it-IT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1857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lide Aziendali ATS della Val Padan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Slide Aziendali ATS della Val Padana</Template>
  <TotalTime>2602</TotalTime>
  <Words>1443</Words>
  <Application>Microsoft Office PowerPoint</Application>
  <PresentationFormat>Presentazione su schermo (4:3)</PresentationFormat>
  <Paragraphs>597</Paragraphs>
  <Slides>24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24</vt:i4>
      </vt:variant>
    </vt:vector>
  </HeadingPairs>
  <TitlesOfParts>
    <vt:vector size="25" baseType="lpstr">
      <vt:lpstr>Slide Aziendali ATS della Val Padana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Fare click per inserire il titolo</dc:title>
  <dc:creator>PIRONI VANDA</dc:creator>
  <cp:lastModifiedBy>RICCI PAOLO</cp:lastModifiedBy>
  <cp:revision>201</cp:revision>
  <dcterms:created xsi:type="dcterms:W3CDTF">2016-10-03T13:13:21Z</dcterms:created>
  <dcterms:modified xsi:type="dcterms:W3CDTF">2018-11-22T09:12:41Z</dcterms:modified>
  <cp:category>Modelli</cp:category>
</cp:coreProperties>
</file>