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85" r:id="rId4"/>
    <p:sldId id="298" r:id="rId5"/>
    <p:sldId id="299" r:id="rId6"/>
    <p:sldId id="300" r:id="rId7"/>
  </p:sldIdLst>
  <p:sldSz cx="9144000" cy="6858000" type="screen4x3"/>
  <p:notesSz cx="7099300" cy="102346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5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51A1775-2132-8342-AB60-FB5442BFD964}" type="datetimeFigureOut">
              <a:rPr lang="it-IT" smtClean="0"/>
              <a:pPr/>
              <a:t>21/11/2018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868D4CD-28BA-1D4F-9E6F-82FE049DA98B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09688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smtClean="0"/>
          </a:p>
        </p:txBody>
      </p:sp>
      <p:sp>
        <p:nvSpPr>
          <p:cNvPr id="62468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72F781-564F-4802-BA33-4332C67ABAB9}" type="slidenum">
              <a:rPr lang="it-IT" altLang="it-IT" smtClean="0"/>
              <a:pPr/>
              <a:t>1</a:t>
            </a:fld>
            <a:endParaRPr lang="it-IT" altLang="it-IT" smtClean="0"/>
          </a:p>
        </p:txBody>
      </p:sp>
    </p:spTree>
    <p:extLst>
      <p:ext uri="{BB962C8B-B14F-4D97-AF65-F5344CB8AC3E}">
        <p14:creationId xmlns="" xmlns:p14="http://schemas.microsoft.com/office/powerpoint/2010/main" val="2641254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Segnaposto note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it-IT" altLang="it-IT" smtClean="0"/>
          </a:p>
        </p:txBody>
      </p:sp>
      <p:sp>
        <p:nvSpPr>
          <p:cNvPr id="6349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5D9DDF-B4D3-4F87-A131-7B0A03AE8356}" type="slidenum">
              <a:rPr lang="it-IT" altLang="it-IT" smtClean="0"/>
              <a:pPr/>
              <a:t>2</a:t>
            </a:fld>
            <a:endParaRPr lang="it-IT" altLang="it-IT" smtClean="0"/>
          </a:p>
        </p:txBody>
      </p:sp>
    </p:spTree>
    <p:extLst>
      <p:ext uri="{BB962C8B-B14F-4D97-AF65-F5344CB8AC3E}">
        <p14:creationId xmlns="" xmlns:p14="http://schemas.microsoft.com/office/powerpoint/2010/main" val="3569191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9663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5101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009773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14862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99036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99036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9903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1880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76634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19771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78840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9171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3474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4647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2430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C58B3-C7B6-6F4A-B4F2-31BCB178D542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64907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88" r:id="rId14"/>
    <p:sldLayoutId id="2147483701" r:id="rId1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ts-valpadana.it/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ts-valpadana.it/" TargetMode="Externa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pPr algn="ctr" eaLnBrk="1" hangingPunct="1">
              <a:defRPr/>
            </a:pPr>
            <a:endParaRPr lang="it-IT" altLang="it-IT" sz="4400" b="1" smtClean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7" name="Rettangolo 6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2051" name="Rettangolo 1"/>
          <p:cNvSpPr>
            <a:spLocks noChangeArrowheads="1"/>
          </p:cNvSpPr>
          <p:nvPr/>
        </p:nvSpPr>
        <p:spPr bwMode="auto">
          <a:xfrm>
            <a:off x="452621" y="641038"/>
            <a:ext cx="825676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altLang="it-IT" sz="4600" b="1" dirty="0" smtClean="0">
                <a:solidFill>
                  <a:srgbClr val="006600"/>
                </a:solidFill>
              </a:rPr>
              <a:t>GIORNATA della </a:t>
            </a:r>
            <a:r>
              <a:rPr lang="it-IT" altLang="it-IT" sz="4600" b="1" dirty="0" smtClean="0">
                <a:solidFill>
                  <a:srgbClr val="006600"/>
                </a:solidFill>
              </a:rPr>
              <a:t>TRASPARENZA</a:t>
            </a:r>
            <a:endParaRPr lang="it-IT" altLang="it-IT" sz="3000" b="1" dirty="0" smtClean="0">
              <a:solidFill>
                <a:srgbClr val="006600"/>
              </a:solidFill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235" y="2609191"/>
            <a:ext cx="8431529" cy="3911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asellaDiTesto 2"/>
          <p:cNvSpPr txBox="1"/>
          <p:nvPr/>
        </p:nvSpPr>
        <p:spPr>
          <a:xfrm>
            <a:off x="2182484" y="1441257"/>
            <a:ext cx="5210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6600"/>
                </a:solidFill>
              </a:rPr>
              <a:t>ATS della Val </a:t>
            </a:r>
            <a:r>
              <a:rPr lang="it-IT" sz="2800" b="1" dirty="0" smtClean="0">
                <a:solidFill>
                  <a:srgbClr val="006600"/>
                </a:solidFill>
              </a:rPr>
              <a:t>Padana 2018</a:t>
            </a:r>
            <a:endParaRPr lang="it-IT" sz="2800" b="1" dirty="0">
              <a:solidFill>
                <a:srgbClr val="0066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85800" y="2967487"/>
            <a:ext cx="2618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Assemblea Distrettuale dei Sindaci di Cremona</a:t>
            </a:r>
          </a:p>
          <a:p>
            <a:pPr algn="ctr"/>
            <a:r>
              <a:rPr lang="it-IT" dirty="0" smtClean="0"/>
              <a:t>22.11.2018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5953664" y="2967487"/>
            <a:ext cx="2618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Assemblea Distrettuale dei Sindaci di Crema</a:t>
            </a:r>
          </a:p>
          <a:p>
            <a:pPr algn="ctr"/>
            <a:r>
              <a:rPr lang="it-IT" dirty="0" smtClean="0"/>
              <a:t>17.12.2018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15741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ttangolo 1"/>
          <p:cNvSpPr>
            <a:spLocks noChangeArrowheads="1"/>
          </p:cNvSpPr>
          <p:nvPr/>
        </p:nvSpPr>
        <p:spPr bwMode="auto">
          <a:xfrm>
            <a:off x="888592" y="1313769"/>
            <a:ext cx="624371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altLang="it-IT" dirty="0"/>
              <a:t>La Giornata della </a:t>
            </a:r>
            <a:r>
              <a:rPr lang="it-IT" altLang="it-IT" dirty="0" smtClean="0"/>
              <a:t>Trasparenza, </a:t>
            </a:r>
            <a:r>
              <a:rPr lang="it-IT" altLang="it-IT" dirty="0"/>
              <a:t>promossa </a:t>
            </a:r>
            <a:r>
              <a:rPr lang="it-IT" altLang="it-IT" dirty="0" smtClean="0"/>
              <a:t>dall‘</a:t>
            </a:r>
            <a:r>
              <a:rPr lang="it-IT" altLang="it-IT" b="1" dirty="0" smtClean="0"/>
              <a:t>Agenzia di Tutela della Salute della Val Padana</a:t>
            </a:r>
            <a:r>
              <a:rPr lang="it-IT" altLang="it-IT" dirty="0" smtClean="0"/>
              <a:t>, rappresenta </a:t>
            </a:r>
            <a:r>
              <a:rPr lang="it-IT" altLang="it-IT" dirty="0"/>
              <a:t>un </a:t>
            </a:r>
            <a:r>
              <a:rPr lang="it-IT" altLang="it-IT" dirty="0" smtClean="0"/>
              <a:t>momento </a:t>
            </a:r>
            <a:r>
              <a:rPr lang="it-IT" altLang="it-IT" dirty="0"/>
              <a:t>di divulgazione </a:t>
            </a:r>
            <a:r>
              <a:rPr lang="it-IT" altLang="it-IT" dirty="0" smtClean="0"/>
              <a:t> e di condivisione di informazioni. </a:t>
            </a:r>
            <a:endParaRPr lang="it-IT" altLang="it-IT" dirty="0"/>
          </a:p>
        </p:txBody>
      </p:sp>
      <p:sp>
        <p:nvSpPr>
          <p:cNvPr id="3077" name="Rettangolo 5"/>
          <p:cNvSpPr>
            <a:spLocks noChangeArrowheads="1"/>
          </p:cNvSpPr>
          <p:nvPr/>
        </p:nvSpPr>
        <p:spPr bwMode="auto">
          <a:xfrm>
            <a:off x="1160308" y="3994030"/>
            <a:ext cx="27215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altLang="it-IT" dirty="0" smtClean="0"/>
              <a:t> </a:t>
            </a:r>
            <a:endParaRPr lang="it-IT" altLang="it-IT" dirty="0"/>
          </a:p>
        </p:txBody>
      </p:sp>
      <p:sp>
        <p:nvSpPr>
          <p:cNvPr id="3078" name="Rettangolo 6"/>
          <p:cNvSpPr>
            <a:spLocks noChangeArrowheads="1"/>
          </p:cNvSpPr>
          <p:nvPr/>
        </p:nvSpPr>
        <p:spPr bwMode="auto">
          <a:xfrm>
            <a:off x="1291446" y="735252"/>
            <a:ext cx="5954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altLang="it-IT" sz="2400" b="1" i="1" u="sng" dirty="0">
                <a:solidFill>
                  <a:srgbClr val="008000"/>
                </a:solidFill>
                <a:latin typeface="Arial Rounded MT Bold" panose="020F0704030504030204" pitchFamily="34" charset="0"/>
              </a:rPr>
              <a:t>Perché la Giornata della Trasparenza</a:t>
            </a:r>
            <a:r>
              <a:rPr lang="it-IT" altLang="it-IT" sz="2400" b="1" i="1" dirty="0">
                <a:solidFill>
                  <a:srgbClr val="008000"/>
                </a:solidFill>
                <a:latin typeface="Arial Rounded MT Bold" panose="020F0704030504030204" pitchFamily="34" charset="0"/>
              </a:rPr>
              <a:t>? </a:t>
            </a:r>
            <a:endParaRPr lang="it-IT" altLang="it-IT" sz="2400" b="1" dirty="0">
              <a:solidFill>
                <a:srgbClr val="008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079" name="CasellaDiTesto 7"/>
          <p:cNvSpPr txBox="1">
            <a:spLocks noChangeArrowheads="1"/>
          </p:cNvSpPr>
          <p:nvPr/>
        </p:nvSpPr>
        <p:spPr bwMode="auto">
          <a:xfrm>
            <a:off x="1476375" y="255588"/>
            <a:ext cx="7199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1400" b="1">
                <a:solidFill>
                  <a:schemeClr val="bg1"/>
                </a:solidFill>
              </a:rPr>
              <a:t>PRESENTAZIONE DELLA GIORNATA TRASPARENZA</a:t>
            </a:r>
          </a:p>
        </p:txBody>
      </p:sp>
      <p:grpSp>
        <p:nvGrpSpPr>
          <p:cNvPr id="10" name="Gruppo 9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11" name="Rettangolo 10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3" name="Rettangolo 12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" name="Rettangolo 13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5" name="Rettangolo 14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6" name="Immagine 15" descr="ATS_ValPadana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04" y="479900"/>
            <a:ext cx="1128406" cy="1434034"/>
          </a:xfrm>
          <a:prstGeom prst="rect">
            <a:avLst/>
          </a:prstGeom>
        </p:spPr>
      </p:pic>
      <p:sp>
        <p:nvSpPr>
          <p:cNvPr id="19" name="Rettangolo 1"/>
          <p:cNvSpPr>
            <a:spLocks noChangeArrowheads="1"/>
          </p:cNvSpPr>
          <p:nvPr/>
        </p:nvSpPr>
        <p:spPr bwMode="auto">
          <a:xfrm>
            <a:off x="1010255" y="2656936"/>
            <a:ext cx="71287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altLang="it-IT" dirty="0" smtClean="0"/>
              <a:t>La Giornata della Trasparenza </a:t>
            </a:r>
            <a:r>
              <a:rPr lang="it-IT" altLang="it-IT" dirty="0"/>
              <a:t>è </a:t>
            </a:r>
            <a:r>
              <a:rPr lang="it-IT" altLang="it-IT" dirty="0" smtClean="0"/>
              <a:t>anche prevista </a:t>
            </a:r>
            <a:r>
              <a:rPr lang="it-IT" altLang="it-IT" dirty="0"/>
              <a:t>dal Decreto Legislativo n. 33 del 14/03/2013 </a:t>
            </a:r>
            <a:r>
              <a:rPr lang="it-IT" altLang="it-IT" i="1" dirty="0"/>
              <a:t>"Riordino della disciplina riguardante gli obblighi di pubblicità, trasparenza e diffusione delle informazioni da parte della Pubblica Amministrazione”. </a:t>
            </a:r>
            <a:endParaRPr lang="it-IT" altLang="it-IT" dirty="0"/>
          </a:p>
        </p:txBody>
      </p:sp>
      <p:sp>
        <p:nvSpPr>
          <p:cNvPr id="20" name="Segnaposto numero diapositiva 10"/>
          <p:cNvSpPr txBox="1">
            <a:spLocks/>
          </p:cNvSpPr>
          <p:nvPr/>
        </p:nvSpPr>
        <p:spPr>
          <a:xfrm>
            <a:off x="8820426" y="6492875"/>
            <a:ext cx="323573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888592" y="4363362"/>
            <a:ext cx="75336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L’art</a:t>
            </a:r>
            <a:r>
              <a:rPr lang="it-IT" dirty="0" smtClean="0"/>
              <a:t>. 10, </a:t>
            </a:r>
            <a:r>
              <a:rPr lang="it-IT" dirty="0" err="1" smtClean="0"/>
              <a:t>co</a:t>
            </a:r>
            <a:r>
              <a:rPr lang="it-IT" dirty="0" smtClean="0"/>
              <a:t>. 3, del d.lgs. 33/2013, come novellato dall’art. 10 del d.lgs. 97/2016, stabilisce che </a:t>
            </a:r>
            <a:r>
              <a:rPr lang="it-IT" u="sng" dirty="0" smtClean="0"/>
              <a:t>la </a:t>
            </a:r>
            <a:r>
              <a:rPr lang="it-IT" b="1" u="sng" dirty="0" smtClean="0">
                <a:solidFill>
                  <a:srgbClr val="008000"/>
                </a:solidFill>
              </a:rPr>
              <a:t>promozione di maggiori livelli di trasparenza costituisce obiettivo strategico di ogni amministrazione</a:t>
            </a:r>
            <a:r>
              <a:rPr lang="it-IT" u="sng" dirty="0" smtClean="0"/>
              <a:t>, che deve tradursi in obiettivi organizzativi e individuali. In tal caso, ad esempio, può darsi come indicazione quella di pubblicare </a:t>
            </a:r>
            <a:r>
              <a:rPr lang="it-IT" b="1" u="sng" dirty="0" smtClean="0">
                <a:solidFill>
                  <a:srgbClr val="008000"/>
                </a:solidFill>
              </a:rPr>
              <a:t>“dati ulteriori</a:t>
            </a:r>
            <a:r>
              <a:rPr lang="it-IT" b="1" u="sng" dirty="0" smtClean="0">
                <a:solidFill>
                  <a:srgbClr val="008000"/>
                </a:solidFill>
              </a:rPr>
              <a:t>”.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17460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asellaDiTesto 1"/>
          <p:cNvSpPr txBox="1">
            <a:spLocks noChangeArrowheads="1"/>
          </p:cNvSpPr>
          <p:nvPr/>
        </p:nvSpPr>
        <p:spPr bwMode="auto">
          <a:xfrm>
            <a:off x="1476375" y="255588"/>
            <a:ext cx="7199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1400" b="1">
                <a:solidFill>
                  <a:schemeClr val="bg1"/>
                </a:solidFill>
              </a:rPr>
              <a:t>GLI STRUMENTI DELLA TRASPARENZA</a:t>
            </a:r>
          </a:p>
        </p:txBody>
      </p:sp>
      <p:sp>
        <p:nvSpPr>
          <p:cNvPr id="32771" name="Rettangolo 2"/>
          <p:cNvSpPr>
            <a:spLocks noChangeArrowheads="1"/>
          </p:cNvSpPr>
          <p:nvPr/>
        </p:nvSpPr>
        <p:spPr bwMode="auto">
          <a:xfrm>
            <a:off x="495752" y="514036"/>
            <a:ext cx="803981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altLang="it-IT" b="1" dirty="0"/>
              <a:t>La Sezione “Amministrazione Trasparente” </a:t>
            </a:r>
          </a:p>
          <a:p>
            <a:pPr algn="ctr"/>
            <a:r>
              <a:rPr lang="it-IT" altLang="it-IT" b="1" dirty="0" smtClean="0"/>
              <a:t>è consultabile </a:t>
            </a:r>
            <a:r>
              <a:rPr lang="it-IT" altLang="it-IT" b="1" dirty="0"/>
              <a:t>all’indirizzo</a:t>
            </a:r>
            <a:r>
              <a:rPr lang="it-IT" alt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it-IT" altLang="it-IT" b="1" dirty="0" smtClean="0">
                <a:solidFill>
                  <a:srgbClr val="008000"/>
                </a:solidFill>
                <a:hlinkClick r:id="rId2"/>
              </a:rPr>
              <a:t>www.ats-valpadana.it</a:t>
            </a:r>
            <a:r>
              <a:rPr lang="it-IT" altLang="it-IT" b="1" dirty="0" smtClean="0">
                <a:solidFill>
                  <a:srgbClr val="008000"/>
                </a:solidFill>
              </a:rPr>
              <a:t>  </a:t>
            </a:r>
            <a:endParaRPr lang="it-IT" altLang="it-IT" b="1" dirty="0">
              <a:solidFill>
                <a:srgbClr val="008000"/>
              </a:solidFill>
            </a:endParaRPr>
          </a:p>
          <a:p>
            <a:pPr algn="just"/>
            <a:endParaRPr lang="it-IT" altLang="it-IT" sz="1000" dirty="0"/>
          </a:p>
          <a:p>
            <a:pPr algn="ctr"/>
            <a:r>
              <a:rPr lang="it-IT" altLang="it-IT" sz="1600" dirty="0"/>
              <a:t>Cliccando sul </a:t>
            </a:r>
            <a:r>
              <a:rPr lang="it-IT" altLang="it-IT" sz="1600" dirty="0" smtClean="0"/>
              <a:t>banner: </a:t>
            </a:r>
            <a:r>
              <a:rPr lang="it-IT" altLang="it-IT" sz="1600" b="1" dirty="0" smtClean="0">
                <a:solidFill>
                  <a:srgbClr val="006600"/>
                </a:solidFill>
              </a:rPr>
              <a:t>AMMINISTRAZIONE </a:t>
            </a:r>
            <a:r>
              <a:rPr lang="it-IT" altLang="it-IT" sz="1600" b="1" dirty="0">
                <a:solidFill>
                  <a:srgbClr val="006600"/>
                </a:solidFill>
              </a:rPr>
              <a:t>TRASPARENTE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6" name="Rettangolo 5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1" name="Immagine 10" descr="ATS_ValPadana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238" y="1626979"/>
            <a:ext cx="5343525" cy="470535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34843">
            <a:off x="7241695" y="5311162"/>
            <a:ext cx="784162" cy="840626"/>
          </a:xfrm>
          <a:prstGeom prst="rect">
            <a:avLst/>
          </a:prstGeom>
        </p:spPr>
      </p:pic>
      <p:sp>
        <p:nvSpPr>
          <p:cNvPr id="13" name="Segnaposto numero diapositiva 26"/>
          <p:cNvSpPr txBox="1">
            <a:spLocks/>
          </p:cNvSpPr>
          <p:nvPr/>
        </p:nvSpPr>
        <p:spPr>
          <a:xfrm>
            <a:off x="8653550" y="6492875"/>
            <a:ext cx="39846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047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asellaDiTesto 1"/>
          <p:cNvSpPr txBox="1">
            <a:spLocks noChangeArrowheads="1"/>
          </p:cNvSpPr>
          <p:nvPr/>
        </p:nvSpPr>
        <p:spPr bwMode="auto">
          <a:xfrm>
            <a:off x="1476375" y="255588"/>
            <a:ext cx="7199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1400" b="1">
                <a:solidFill>
                  <a:schemeClr val="bg1"/>
                </a:solidFill>
              </a:rPr>
              <a:t>GLI STRUMENTI DELLA TRASPARENZA</a:t>
            </a:r>
          </a:p>
        </p:txBody>
      </p:sp>
      <p:sp>
        <p:nvSpPr>
          <p:cNvPr id="50179" name="Rettangolo 2"/>
          <p:cNvSpPr>
            <a:spLocks noChangeArrowheads="1"/>
          </p:cNvSpPr>
          <p:nvPr/>
        </p:nvSpPr>
        <p:spPr bwMode="auto">
          <a:xfrm>
            <a:off x="989898" y="1072724"/>
            <a:ext cx="72815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altLang="it-IT" dirty="0"/>
              <a:t>Il Piano Triennale </a:t>
            </a:r>
            <a:r>
              <a:rPr lang="it-IT" altLang="it-IT" dirty="0" smtClean="0"/>
              <a:t>Prevenzione Corruzione e Trasparenza  dell’ATS della Val Padana è pubblicato in </a:t>
            </a:r>
            <a:r>
              <a:rPr lang="it-IT" altLang="it-IT" dirty="0" smtClean="0">
                <a:hlinkClick r:id="rId2"/>
              </a:rPr>
              <a:t>www.ats-valpadana.it</a:t>
            </a:r>
            <a:r>
              <a:rPr lang="it-IT" altLang="it-IT" dirty="0" smtClean="0"/>
              <a:t> ed è consultabile al seguente </a:t>
            </a:r>
            <a:r>
              <a:rPr lang="it-IT" altLang="it-IT" dirty="0" smtClean="0"/>
              <a:t>percorso: </a:t>
            </a:r>
            <a:endParaRPr lang="it-IT" altLang="it-IT" dirty="0" smtClean="0"/>
          </a:p>
          <a:p>
            <a:pPr algn="just"/>
            <a:endParaRPr lang="it-IT" altLang="it-IT" dirty="0"/>
          </a:p>
        </p:txBody>
      </p:sp>
      <p:grpSp>
        <p:nvGrpSpPr>
          <p:cNvPr id="7" name="Gruppo 6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8" name="Rettangolo 7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" name="Immagine 12" descr="ATS_ValPadana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4" name="Segnaposto numero diapositiva 26"/>
          <p:cNvSpPr txBox="1">
            <a:spLocks/>
          </p:cNvSpPr>
          <p:nvPr/>
        </p:nvSpPr>
        <p:spPr>
          <a:xfrm>
            <a:off x="8653550" y="6492875"/>
            <a:ext cx="39846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1128711" y="2683335"/>
            <a:ext cx="70232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it-IT" altLang="it-IT" sz="2000" b="1" dirty="0" smtClean="0">
                <a:solidFill>
                  <a:srgbClr val="008000"/>
                </a:solidFill>
              </a:rPr>
              <a:t>Amministrazione trasparente &gt; Altri contenuti &gt; Prevenzione corruzione - Piano triennale prevenzione </a:t>
            </a:r>
            <a:r>
              <a:rPr lang="it-IT" altLang="it-IT" b="1" dirty="0" smtClean="0">
                <a:solidFill>
                  <a:srgbClr val="008000"/>
                </a:solidFill>
              </a:rPr>
              <a:t>corruzione e trasparenza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1128711" y="3838755"/>
            <a:ext cx="729349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altLang="it-IT" sz="2000" b="1" dirty="0" smtClean="0">
                <a:solidFill>
                  <a:srgbClr val="008000"/>
                </a:solidFill>
              </a:rPr>
              <a:t>Amministrazione trasparente  </a:t>
            </a:r>
            <a:endParaRPr lang="it-IT" altLang="it-IT" sz="2000" b="1" dirty="0" smtClean="0">
              <a:solidFill>
                <a:srgbClr val="008000"/>
              </a:solidFill>
            </a:endParaRPr>
          </a:p>
          <a:p>
            <a:endParaRPr lang="it-IT" altLang="it-IT" sz="2000" b="1" dirty="0" smtClean="0">
              <a:solidFill>
                <a:srgbClr val="008000"/>
              </a:solidFill>
            </a:endParaRPr>
          </a:p>
          <a:p>
            <a:r>
              <a:rPr lang="it-IT" altLang="it-IT" sz="2000" b="1" dirty="0" smtClean="0">
                <a:solidFill>
                  <a:srgbClr val="008000"/>
                </a:solidFill>
              </a:rPr>
              <a:t>			&gt;</a:t>
            </a:r>
            <a:r>
              <a:rPr lang="it-IT" altLang="it-IT" sz="2000" b="1" dirty="0" smtClean="0">
                <a:solidFill>
                  <a:srgbClr val="008000"/>
                </a:solidFill>
              </a:rPr>
              <a:t>  Altri contenuti  </a:t>
            </a:r>
            <a:endParaRPr lang="it-IT" altLang="it-IT" sz="2000" b="1" dirty="0" smtClean="0">
              <a:solidFill>
                <a:srgbClr val="008000"/>
              </a:solidFill>
            </a:endParaRPr>
          </a:p>
          <a:p>
            <a:endParaRPr lang="it-IT" altLang="it-IT" sz="2000" b="1" dirty="0" smtClean="0">
              <a:solidFill>
                <a:srgbClr val="008000"/>
              </a:solidFill>
            </a:endParaRPr>
          </a:p>
          <a:p>
            <a:r>
              <a:rPr lang="it-IT" altLang="it-IT" sz="2000" b="1" dirty="0" smtClean="0">
                <a:solidFill>
                  <a:srgbClr val="008000"/>
                </a:solidFill>
              </a:rPr>
              <a:t>					&gt;</a:t>
            </a:r>
            <a:r>
              <a:rPr lang="it-IT" altLang="it-IT" sz="2000" b="1" dirty="0" smtClean="0">
                <a:solidFill>
                  <a:srgbClr val="008000"/>
                </a:solidFill>
              </a:rPr>
              <a:t> Dati ulteriori</a:t>
            </a:r>
          </a:p>
        </p:txBody>
      </p:sp>
    </p:spTree>
    <p:extLst>
      <p:ext uri="{BB962C8B-B14F-4D97-AF65-F5344CB8AC3E}">
        <p14:creationId xmlns="" xmlns:p14="http://schemas.microsoft.com/office/powerpoint/2010/main" val="31029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asellaDiTesto 1"/>
          <p:cNvSpPr txBox="1">
            <a:spLocks noChangeArrowheads="1"/>
          </p:cNvSpPr>
          <p:nvPr/>
        </p:nvSpPr>
        <p:spPr bwMode="auto">
          <a:xfrm>
            <a:off x="1476375" y="255588"/>
            <a:ext cx="7199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1400" b="1">
                <a:solidFill>
                  <a:schemeClr val="bg1"/>
                </a:solidFill>
              </a:rPr>
              <a:t>GLI STRUMENTI DELLA TRASPARENZA</a:t>
            </a:r>
          </a:p>
        </p:txBody>
      </p:sp>
      <p:grpSp>
        <p:nvGrpSpPr>
          <p:cNvPr id="2" name="Gruppo 6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8" name="Rettangolo 7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" name="Immagine 12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4" name="Segnaposto numero diapositiva 26"/>
          <p:cNvSpPr txBox="1">
            <a:spLocks/>
          </p:cNvSpPr>
          <p:nvPr/>
        </p:nvSpPr>
        <p:spPr>
          <a:xfrm>
            <a:off x="8653550" y="6492875"/>
            <a:ext cx="39846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344" y="344120"/>
            <a:ext cx="4526318" cy="618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sellaDiTesto 16"/>
          <p:cNvSpPr txBox="1"/>
          <p:nvPr/>
        </p:nvSpPr>
        <p:spPr>
          <a:xfrm>
            <a:off x="5412504" y="1274885"/>
            <a:ext cx="324104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 partire dal  PTPCT 2017-2019 il Direttore Generale di ATS Val Padana ha scelto di pubblicare, come </a:t>
            </a:r>
            <a:r>
              <a:rPr lang="it-IT" b="1" dirty="0" smtClean="0">
                <a:solidFill>
                  <a:srgbClr val="008000"/>
                </a:solidFill>
              </a:rPr>
              <a:t>DATI ULTERORI</a:t>
            </a:r>
            <a:r>
              <a:rPr lang="it-IT" dirty="0" smtClean="0"/>
              <a:t>, i dati, le informazioni e i documenti relativi al </a:t>
            </a:r>
            <a:r>
              <a:rPr lang="it-IT" b="1" dirty="0" smtClean="0">
                <a:solidFill>
                  <a:srgbClr val="008000"/>
                </a:solidFill>
              </a:rPr>
              <a:t>contesto epidemiologico </a:t>
            </a:r>
            <a:r>
              <a:rPr lang="it-IT" dirty="0" smtClean="0"/>
              <a:t>e allo </a:t>
            </a:r>
            <a:r>
              <a:rPr lang="it-IT" b="1" dirty="0" smtClean="0">
                <a:solidFill>
                  <a:srgbClr val="008000"/>
                </a:solidFill>
              </a:rPr>
              <a:t>stato di salute della popolazione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r>
              <a:rPr lang="it-IT" dirty="0" smtClean="0"/>
              <a:t>Responsabile della pubblicazione e del periodico aggiornamento è il Responsabile della </a:t>
            </a:r>
            <a:r>
              <a:rPr lang="it-IT" dirty="0" err="1" smtClean="0"/>
              <a:t>U.O.C.</a:t>
            </a:r>
            <a:r>
              <a:rPr lang="it-IT" dirty="0" smtClean="0"/>
              <a:t> Osservatorio Epidemiologico.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31029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asellaDiTesto 1"/>
          <p:cNvSpPr txBox="1">
            <a:spLocks noChangeArrowheads="1"/>
          </p:cNvSpPr>
          <p:nvPr/>
        </p:nvSpPr>
        <p:spPr bwMode="auto">
          <a:xfrm>
            <a:off x="1476375" y="255588"/>
            <a:ext cx="7199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1400" b="1">
                <a:solidFill>
                  <a:schemeClr val="bg1"/>
                </a:solidFill>
              </a:rPr>
              <a:t>GLI STRUMENTI DELLA TRASPARENZA</a:t>
            </a:r>
          </a:p>
        </p:txBody>
      </p:sp>
      <p:grpSp>
        <p:nvGrpSpPr>
          <p:cNvPr id="2" name="Gruppo 6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8" name="Rettangolo 7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0" name="Rettangolo 9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2" name="Rettangolo 11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3" name="Immagine 12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4" name="Segnaposto numero diapositiva 26"/>
          <p:cNvSpPr txBox="1">
            <a:spLocks/>
          </p:cNvSpPr>
          <p:nvPr/>
        </p:nvSpPr>
        <p:spPr>
          <a:xfrm>
            <a:off x="8653550" y="6492875"/>
            <a:ext cx="398462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it-IT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235" y="3707072"/>
            <a:ext cx="2648309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3472962" y="875528"/>
            <a:ext cx="51805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008000"/>
                </a:solidFill>
                <a:latin typeface="Bodoni MT Black" pitchFamily="18" charset="0"/>
              </a:rPr>
              <a:t>Grazie.</a:t>
            </a:r>
          </a:p>
          <a:p>
            <a:endParaRPr lang="it-IT" sz="2800" b="1" dirty="0" smtClean="0">
              <a:solidFill>
                <a:srgbClr val="008000"/>
              </a:solidFill>
              <a:latin typeface="Bodoni MT Black" pitchFamily="18" charset="0"/>
            </a:endParaRPr>
          </a:p>
          <a:p>
            <a:r>
              <a:rPr lang="it-IT" sz="2800" b="1" dirty="0" smtClean="0">
                <a:solidFill>
                  <a:srgbClr val="008000"/>
                </a:solidFill>
                <a:latin typeface="Bodoni MT Black" pitchFamily="18" charset="0"/>
              </a:rPr>
              <a:t>La parola al </a:t>
            </a:r>
          </a:p>
          <a:p>
            <a:r>
              <a:rPr lang="it-IT" sz="2800" b="1" dirty="0" smtClean="0">
                <a:solidFill>
                  <a:srgbClr val="008000"/>
                </a:solidFill>
                <a:latin typeface="Bodoni MT Black" pitchFamily="18" charset="0"/>
              </a:rPr>
              <a:t>Dr. Paolo Ricci, </a:t>
            </a:r>
          </a:p>
          <a:p>
            <a:endParaRPr lang="it-IT" sz="2800" b="1" dirty="0" smtClean="0">
              <a:solidFill>
                <a:srgbClr val="008000"/>
              </a:solidFill>
              <a:latin typeface="Bodoni MT Black" pitchFamily="18" charset="0"/>
            </a:endParaRPr>
          </a:p>
          <a:p>
            <a:r>
              <a:rPr lang="it-IT" sz="2800" b="1" dirty="0" smtClean="0">
                <a:solidFill>
                  <a:srgbClr val="008000"/>
                </a:solidFill>
                <a:latin typeface="Bodoni MT Black" pitchFamily="18" charset="0"/>
              </a:rPr>
              <a:t>Direttore UOC Osservatorio Epidemiologico </a:t>
            </a:r>
          </a:p>
          <a:p>
            <a:endParaRPr lang="it-IT" sz="2800" b="1" dirty="0" smtClean="0">
              <a:solidFill>
                <a:srgbClr val="008000"/>
              </a:solidFill>
              <a:latin typeface="Bodoni MT Black" pitchFamily="18" charset="0"/>
            </a:endParaRPr>
          </a:p>
          <a:p>
            <a:r>
              <a:rPr lang="it-IT" sz="2800" b="1" dirty="0" smtClean="0">
                <a:solidFill>
                  <a:srgbClr val="008000"/>
                </a:solidFill>
                <a:latin typeface="Bodoni MT Black" pitchFamily="18" charset="0"/>
              </a:rPr>
              <a:t>della ATS Val Padana</a:t>
            </a:r>
            <a:endParaRPr lang="it-IT" sz="2800" b="1" dirty="0">
              <a:solidFill>
                <a:srgbClr val="008000"/>
              </a:solidFill>
              <a:latin typeface="Bodoni MT Blac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9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2062</TotalTime>
  <Words>315</Words>
  <Application>Microsoft Office PowerPoint</Application>
  <PresentationFormat>Presentazione su schermo (4:3)</PresentationFormat>
  <Paragraphs>46</Paragraphs>
  <Slides>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</vt:vector>
  </TitlesOfParts>
  <Company>Ats della Val Padana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Masseroni Bruna</dc:creator>
  <cp:lastModifiedBy>bruna.masseroni</cp:lastModifiedBy>
  <cp:revision>199</cp:revision>
  <dcterms:created xsi:type="dcterms:W3CDTF">2016-11-04T09:28:48Z</dcterms:created>
  <dcterms:modified xsi:type="dcterms:W3CDTF">2018-11-21T16:00:33Z</dcterms:modified>
</cp:coreProperties>
</file>