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0" r:id="rId1"/>
  </p:sldMasterIdLst>
  <p:sldIdLst>
    <p:sldId id="283" r:id="rId2"/>
    <p:sldId id="281" r:id="rId3"/>
    <p:sldId id="287" r:id="rId4"/>
    <p:sldId id="289" r:id="rId5"/>
    <p:sldId id="343" r:id="rId6"/>
    <p:sldId id="302" r:id="rId7"/>
    <p:sldId id="304" r:id="rId8"/>
    <p:sldId id="305" r:id="rId9"/>
    <p:sldId id="292" r:id="rId10"/>
    <p:sldId id="291" r:id="rId11"/>
    <p:sldId id="293" r:id="rId12"/>
    <p:sldId id="301" r:id="rId13"/>
    <p:sldId id="296" r:id="rId14"/>
    <p:sldId id="298" r:id="rId15"/>
    <p:sldId id="299" r:id="rId16"/>
    <p:sldId id="300" r:id="rId17"/>
    <p:sldId id="345" r:id="rId18"/>
    <p:sldId id="344" r:id="rId19"/>
    <p:sldId id="284" r:id="rId20"/>
    <p:sldId id="339" r:id="rId21"/>
    <p:sldId id="315" r:id="rId22"/>
    <p:sldId id="316" r:id="rId23"/>
    <p:sldId id="328" r:id="rId24"/>
    <p:sldId id="331" r:id="rId25"/>
    <p:sldId id="329" r:id="rId26"/>
    <p:sldId id="326" r:id="rId27"/>
    <p:sldId id="342" r:id="rId28"/>
    <p:sldId id="341" r:id="rId29"/>
    <p:sldId id="336" r:id="rId30"/>
    <p:sldId id="337" r:id="rId31"/>
    <p:sldId id="338" r:id="rId32"/>
    <p:sldId id="321" r:id="rId33"/>
    <p:sldId id="318" r:id="rId34"/>
    <p:sldId id="319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E9F6C4-7CB5-4363-92FD-E6D930B934A7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E082A7BD-61D5-41DD-AE36-50491367FBF7}">
      <dgm:prSet/>
      <dgm:spPr/>
      <dgm:t>
        <a:bodyPr/>
        <a:lstStyle/>
        <a:p>
          <a:pPr rtl="0"/>
          <a:r>
            <a:rPr lang="it-IT" dirty="0" smtClean="0"/>
            <a:t>È importante sottolineare che l'aggressività non è necessariamente un aspetto negativo o patologico. In alcuni casi, può essere una reazione legittima a una minaccia o un comportamento funzionale alla difesa di sé o degli altri. Tuttavia, quando l'aggressività diventa eccessiva, incontrollabile o dannosa, può portare a problemi di relazioni interpersonali, di salute mentale e di comportamenti antisociali.</a:t>
          </a:r>
          <a:endParaRPr lang="it-IT" dirty="0"/>
        </a:p>
      </dgm:t>
    </dgm:pt>
    <dgm:pt modelId="{C939A617-B348-4A04-9FA9-238BDF2C0D3B}" type="parTrans" cxnId="{9D3EDAE5-7318-42B8-AAD4-63CDAD3AB31E}">
      <dgm:prSet/>
      <dgm:spPr/>
      <dgm:t>
        <a:bodyPr/>
        <a:lstStyle/>
        <a:p>
          <a:endParaRPr lang="it-IT"/>
        </a:p>
      </dgm:t>
    </dgm:pt>
    <dgm:pt modelId="{44040EC5-58A7-4DFE-965D-824437BC0FD5}" type="sibTrans" cxnId="{9D3EDAE5-7318-42B8-AAD4-63CDAD3AB31E}">
      <dgm:prSet/>
      <dgm:spPr/>
      <dgm:t>
        <a:bodyPr/>
        <a:lstStyle/>
        <a:p>
          <a:endParaRPr lang="it-IT"/>
        </a:p>
      </dgm:t>
    </dgm:pt>
    <dgm:pt modelId="{75BA7AD0-066B-4CDD-B558-A21A37D5A4C2}">
      <dgm:prSet/>
      <dgm:spPr/>
      <dgm:t>
        <a:bodyPr/>
        <a:lstStyle/>
        <a:p>
          <a:pPr rtl="0"/>
          <a:r>
            <a:rPr lang="it-IT" dirty="0" smtClean="0"/>
            <a:t>In conclusione, l'aggressività è un comportamento complesso, con diverse possibili cause e manifestazioni. La comprensione dell'aggressività è fondamentale per la prevenzione e la gestione di problemi comportamentali e relazionali.</a:t>
          </a:r>
          <a:endParaRPr lang="it-IT" dirty="0"/>
        </a:p>
      </dgm:t>
    </dgm:pt>
    <dgm:pt modelId="{C0A2FAB4-2838-4F2D-8C47-92595701687B}" type="parTrans" cxnId="{939D8459-6058-475A-9BC8-003A7CD042E7}">
      <dgm:prSet/>
      <dgm:spPr/>
      <dgm:t>
        <a:bodyPr/>
        <a:lstStyle/>
        <a:p>
          <a:endParaRPr lang="it-IT"/>
        </a:p>
      </dgm:t>
    </dgm:pt>
    <dgm:pt modelId="{E6C8BD59-E252-4D9C-8265-2A470881DD24}" type="sibTrans" cxnId="{939D8459-6058-475A-9BC8-003A7CD042E7}">
      <dgm:prSet/>
      <dgm:spPr/>
      <dgm:t>
        <a:bodyPr/>
        <a:lstStyle/>
        <a:p>
          <a:endParaRPr lang="it-IT"/>
        </a:p>
      </dgm:t>
    </dgm:pt>
    <dgm:pt modelId="{D0FFDB8A-B8D8-42B1-87A7-7A86250A978F}" type="pres">
      <dgm:prSet presAssocID="{8EE9F6C4-7CB5-4363-92FD-E6D930B934A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5970A81-031C-4EA0-A32B-8635857B0B6C}" type="pres">
      <dgm:prSet presAssocID="{E082A7BD-61D5-41DD-AE36-50491367FBF7}" presName="circle1" presStyleLbl="node1" presStyleIdx="0" presStyleCnt="2"/>
      <dgm:spPr/>
    </dgm:pt>
    <dgm:pt modelId="{554DC419-16EF-4DAD-8770-0237196AAD29}" type="pres">
      <dgm:prSet presAssocID="{E082A7BD-61D5-41DD-AE36-50491367FBF7}" presName="space" presStyleCnt="0"/>
      <dgm:spPr/>
    </dgm:pt>
    <dgm:pt modelId="{4523EF6B-905F-4D18-A0A3-6007198512F6}" type="pres">
      <dgm:prSet presAssocID="{E082A7BD-61D5-41DD-AE36-50491367FBF7}" presName="rect1" presStyleLbl="alignAcc1" presStyleIdx="0" presStyleCnt="2"/>
      <dgm:spPr/>
      <dgm:t>
        <a:bodyPr/>
        <a:lstStyle/>
        <a:p>
          <a:endParaRPr lang="it-IT"/>
        </a:p>
      </dgm:t>
    </dgm:pt>
    <dgm:pt modelId="{E7BDCC57-3F63-4779-812E-BFB31ACCD8EE}" type="pres">
      <dgm:prSet presAssocID="{75BA7AD0-066B-4CDD-B558-A21A37D5A4C2}" presName="vertSpace2" presStyleLbl="node1" presStyleIdx="0" presStyleCnt="2"/>
      <dgm:spPr/>
    </dgm:pt>
    <dgm:pt modelId="{1AD7C4FD-81D2-4D13-9927-B09A4B4D833B}" type="pres">
      <dgm:prSet presAssocID="{75BA7AD0-066B-4CDD-B558-A21A37D5A4C2}" presName="circle2" presStyleLbl="node1" presStyleIdx="1" presStyleCnt="2"/>
      <dgm:spPr/>
    </dgm:pt>
    <dgm:pt modelId="{AA8432FB-9475-4339-8BAE-57CC06A2AD10}" type="pres">
      <dgm:prSet presAssocID="{75BA7AD0-066B-4CDD-B558-A21A37D5A4C2}" presName="rect2" presStyleLbl="alignAcc1" presStyleIdx="1" presStyleCnt="2"/>
      <dgm:spPr/>
      <dgm:t>
        <a:bodyPr/>
        <a:lstStyle/>
        <a:p>
          <a:endParaRPr lang="it-IT"/>
        </a:p>
      </dgm:t>
    </dgm:pt>
    <dgm:pt modelId="{CBEE2528-B7B2-4AAC-AED3-D9FB04F15633}" type="pres">
      <dgm:prSet presAssocID="{E082A7BD-61D5-41DD-AE36-50491367FBF7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B0620AC-62BF-4CEE-8656-AF5692E6375E}" type="pres">
      <dgm:prSet presAssocID="{75BA7AD0-066B-4CDD-B558-A21A37D5A4C2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939D8459-6058-475A-9BC8-003A7CD042E7}" srcId="{8EE9F6C4-7CB5-4363-92FD-E6D930B934A7}" destId="{75BA7AD0-066B-4CDD-B558-A21A37D5A4C2}" srcOrd="1" destOrd="0" parTransId="{C0A2FAB4-2838-4F2D-8C47-92595701687B}" sibTransId="{E6C8BD59-E252-4D9C-8265-2A470881DD24}"/>
    <dgm:cxn modelId="{9D3EDAE5-7318-42B8-AAD4-63CDAD3AB31E}" srcId="{8EE9F6C4-7CB5-4363-92FD-E6D930B934A7}" destId="{E082A7BD-61D5-41DD-AE36-50491367FBF7}" srcOrd="0" destOrd="0" parTransId="{C939A617-B348-4A04-9FA9-238BDF2C0D3B}" sibTransId="{44040EC5-58A7-4DFE-965D-824437BC0FD5}"/>
    <dgm:cxn modelId="{4CA8BA7C-A306-4D05-8CAE-72EDF117A516}" type="presOf" srcId="{E082A7BD-61D5-41DD-AE36-50491367FBF7}" destId="{CBEE2528-B7B2-4AAC-AED3-D9FB04F15633}" srcOrd="1" destOrd="0" presId="urn:microsoft.com/office/officeart/2005/8/layout/target3"/>
    <dgm:cxn modelId="{1C727992-C934-4FEB-9EF9-553F0AEC1C5B}" type="presOf" srcId="{8EE9F6C4-7CB5-4363-92FD-E6D930B934A7}" destId="{D0FFDB8A-B8D8-42B1-87A7-7A86250A978F}" srcOrd="0" destOrd="0" presId="urn:microsoft.com/office/officeart/2005/8/layout/target3"/>
    <dgm:cxn modelId="{74975788-A64E-460C-ABA1-6CC14C7D93F1}" type="presOf" srcId="{75BA7AD0-066B-4CDD-B558-A21A37D5A4C2}" destId="{5B0620AC-62BF-4CEE-8656-AF5692E6375E}" srcOrd="1" destOrd="0" presId="urn:microsoft.com/office/officeart/2005/8/layout/target3"/>
    <dgm:cxn modelId="{08C363B8-5722-45F2-9956-FE2E85649A7F}" type="presOf" srcId="{75BA7AD0-066B-4CDD-B558-A21A37D5A4C2}" destId="{AA8432FB-9475-4339-8BAE-57CC06A2AD10}" srcOrd="0" destOrd="0" presId="urn:microsoft.com/office/officeart/2005/8/layout/target3"/>
    <dgm:cxn modelId="{B7C720A6-21C7-475E-9382-8652EC230C88}" type="presOf" srcId="{E082A7BD-61D5-41DD-AE36-50491367FBF7}" destId="{4523EF6B-905F-4D18-A0A3-6007198512F6}" srcOrd="0" destOrd="0" presId="urn:microsoft.com/office/officeart/2005/8/layout/target3"/>
    <dgm:cxn modelId="{23720386-D2C2-4B4B-B66B-6222DE9C0172}" type="presParOf" srcId="{D0FFDB8A-B8D8-42B1-87A7-7A86250A978F}" destId="{75970A81-031C-4EA0-A32B-8635857B0B6C}" srcOrd="0" destOrd="0" presId="urn:microsoft.com/office/officeart/2005/8/layout/target3"/>
    <dgm:cxn modelId="{313F81BA-02B2-4B2C-B284-9C2DCFA574A4}" type="presParOf" srcId="{D0FFDB8A-B8D8-42B1-87A7-7A86250A978F}" destId="{554DC419-16EF-4DAD-8770-0237196AAD29}" srcOrd="1" destOrd="0" presId="urn:microsoft.com/office/officeart/2005/8/layout/target3"/>
    <dgm:cxn modelId="{58C6DE6C-4902-4C92-9A56-372067F0CF52}" type="presParOf" srcId="{D0FFDB8A-B8D8-42B1-87A7-7A86250A978F}" destId="{4523EF6B-905F-4D18-A0A3-6007198512F6}" srcOrd="2" destOrd="0" presId="urn:microsoft.com/office/officeart/2005/8/layout/target3"/>
    <dgm:cxn modelId="{170B5D21-8062-4F90-A685-C944DEAE4292}" type="presParOf" srcId="{D0FFDB8A-B8D8-42B1-87A7-7A86250A978F}" destId="{E7BDCC57-3F63-4779-812E-BFB31ACCD8EE}" srcOrd="3" destOrd="0" presId="urn:microsoft.com/office/officeart/2005/8/layout/target3"/>
    <dgm:cxn modelId="{DFEEAB15-6A2B-4417-878A-4726DFF755E6}" type="presParOf" srcId="{D0FFDB8A-B8D8-42B1-87A7-7A86250A978F}" destId="{1AD7C4FD-81D2-4D13-9927-B09A4B4D833B}" srcOrd="4" destOrd="0" presId="urn:microsoft.com/office/officeart/2005/8/layout/target3"/>
    <dgm:cxn modelId="{C579B089-01E1-4EB9-8500-183EFEB3DB88}" type="presParOf" srcId="{D0FFDB8A-B8D8-42B1-87A7-7A86250A978F}" destId="{AA8432FB-9475-4339-8BAE-57CC06A2AD10}" srcOrd="5" destOrd="0" presId="urn:microsoft.com/office/officeart/2005/8/layout/target3"/>
    <dgm:cxn modelId="{2CF08B35-A126-4ABD-9297-2D6E2E5EF292}" type="presParOf" srcId="{D0FFDB8A-B8D8-42B1-87A7-7A86250A978F}" destId="{CBEE2528-B7B2-4AAC-AED3-D9FB04F15633}" srcOrd="6" destOrd="0" presId="urn:microsoft.com/office/officeart/2005/8/layout/target3"/>
    <dgm:cxn modelId="{66C4845E-DEC0-49E1-846C-E5615BCB7D48}" type="presParOf" srcId="{D0FFDB8A-B8D8-42B1-87A7-7A86250A978F}" destId="{5B0620AC-62BF-4CEE-8656-AF5692E6375E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046CD7-D2C9-4007-B397-6B726EDF2891}" type="doc">
      <dgm:prSet loTypeId="urn:microsoft.com/office/officeart/2005/8/layout/hProcess9" loCatId="process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it-IT"/>
        </a:p>
      </dgm:t>
    </dgm:pt>
    <dgm:pt modelId="{85CBC52C-DB13-4F36-B639-6938FE4F40A0}">
      <dgm:prSet/>
      <dgm:spPr/>
      <dgm:t>
        <a:bodyPr/>
        <a:lstStyle/>
        <a:p>
          <a:pPr rtl="0"/>
          <a:r>
            <a:rPr lang="it-IT" dirty="0" smtClean="0"/>
            <a:t>Nel corso dei primi mesi del 2025 si è registrato un preoccupante </a:t>
          </a:r>
          <a:r>
            <a:rPr lang="it-IT" b="1" dirty="0" smtClean="0"/>
            <a:t>aumento delle aggressioni</a:t>
          </a:r>
          <a:r>
            <a:rPr lang="it-IT" dirty="0" smtClean="0"/>
            <a:t> nei confronti di medici, infermieri e operatori sanitari in Italia. Un aumento che avrebbe visto le minacce e le violenze fisiche incrementarsi </a:t>
          </a:r>
          <a:r>
            <a:rPr lang="it-IT" b="1" dirty="0" smtClean="0"/>
            <a:t>del 33%</a:t>
          </a:r>
          <a:r>
            <a:rPr lang="it-IT" dirty="0" smtClean="0"/>
            <a:t> rispetto allo stesso periodo del 2024 (</a:t>
          </a:r>
          <a:r>
            <a:rPr lang="it-IT" b="1" dirty="0" smtClean="0"/>
            <a:t>73% sono donne </a:t>
          </a:r>
          <a:r>
            <a:rPr lang="it-IT" dirty="0" smtClean="0"/>
            <a:t>)</a:t>
          </a:r>
        </a:p>
        <a:p>
          <a:pPr rtl="0"/>
          <a:r>
            <a:rPr lang="it-IT" i="1" smtClean="0"/>
            <a:t>                    Cit</a:t>
          </a:r>
          <a:r>
            <a:rPr lang="it-IT" i="1" dirty="0" smtClean="0"/>
            <a:t>. Quotidiano Sanità</a:t>
          </a:r>
          <a:endParaRPr lang="it-IT" i="1" dirty="0"/>
        </a:p>
      </dgm:t>
    </dgm:pt>
    <dgm:pt modelId="{C8D0D01D-BDB4-42B1-B135-5CE3E3BD12B1}" type="parTrans" cxnId="{6891359F-835D-4305-9B4D-7AC0F5366118}">
      <dgm:prSet/>
      <dgm:spPr/>
      <dgm:t>
        <a:bodyPr/>
        <a:lstStyle/>
        <a:p>
          <a:endParaRPr lang="it-IT"/>
        </a:p>
      </dgm:t>
    </dgm:pt>
    <dgm:pt modelId="{32CDA733-8860-4102-B157-38542E47C0C2}" type="sibTrans" cxnId="{6891359F-835D-4305-9B4D-7AC0F5366118}">
      <dgm:prSet/>
      <dgm:spPr/>
      <dgm:t>
        <a:bodyPr/>
        <a:lstStyle/>
        <a:p>
          <a:endParaRPr lang="it-IT"/>
        </a:p>
      </dgm:t>
    </dgm:pt>
    <dgm:pt modelId="{7975BDFE-6B57-48DF-93AD-4404A4A566FF}" type="pres">
      <dgm:prSet presAssocID="{8C046CD7-D2C9-4007-B397-6B726EDF2891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C2D11AD5-9EAF-40E7-A39B-460D0565FDD5}" type="pres">
      <dgm:prSet presAssocID="{8C046CD7-D2C9-4007-B397-6B726EDF2891}" presName="arrow" presStyleLbl="bgShp" presStyleIdx="0" presStyleCnt="1"/>
      <dgm:spPr/>
    </dgm:pt>
    <dgm:pt modelId="{0056D1AC-7271-4B48-A588-FD025EF0FD32}" type="pres">
      <dgm:prSet presAssocID="{8C046CD7-D2C9-4007-B397-6B726EDF2891}" presName="linearProcess" presStyleCnt="0"/>
      <dgm:spPr/>
    </dgm:pt>
    <dgm:pt modelId="{2145D7CF-07EC-4949-B16D-976D883E7587}" type="pres">
      <dgm:prSet presAssocID="{85CBC52C-DB13-4F36-B639-6938FE4F40A0}" presName="textNode" presStyleLbl="node1" presStyleIdx="0" presStyleCnt="1" custScaleY="25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891359F-835D-4305-9B4D-7AC0F5366118}" srcId="{8C046CD7-D2C9-4007-B397-6B726EDF2891}" destId="{85CBC52C-DB13-4F36-B639-6938FE4F40A0}" srcOrd="0" destOrd="0" parTransId="{C8D0D01D-BDB4-42B1-B135-5CE3E3BD12B1}" sibTransId="{32CDA733-8860-4102-B157-38542E47C0C2}"/>
    <dgm:cxn modelId="{9C204B3F-B142-4A03-A959-58ACBFEDEB34}" type="presOf" srcId="{85CBC52C-DB13-4F36-B639-6938FE4F40A0}" destId="{2145D7CF-07EC-4949-B16D-976D883E7587}" srcOrd="0" destOrd="0" presId="urn:microsoft.com/office/officeart/2005/8/layout/hProcess9"/>
    <dgm:cxn modelId="{3376AE57-8255-490F-8481-722CBB464290}" type="presOf" srcId="{8C046CD7-D2C9-4007-B397-6B726EDF2891}" destId="{7975BDFE-6B57-48DF-93AD-4404A4A566FF}" srcOrd="0" destOrd="0" presId="urn:microsoft.com/office/officeart/2005/8/layout/hProcess9"/>
    <dgm:cxn modelId="{060F51C6-5108-467C-BBFA-99F218443063}" type="presParOf" srcId="{7975BDFE-6B57-48DF-93AD-4404A4A566FF}" destId="{C2D11AD5-9EAF-40E7-A39B-460D0565FDD5}" srcOrd="0" destOrd="0" presId="urn:microsoft.com/office/officeart/2005/8/layout/hProcess9"/>
    <dgm:cxn modelId="{12B149A6-52FD-4DF9-A730-E008B0DE8872}" type="presParOf" srcId="{7975BDFE-6B57-48DF-93AD-4404A4A566FF}" destId="{0056D1AC-7271-4B48-A588-FD025EF0FD32}" srcOrd="1" destOrd="0" presId="urn:microsoft.com/office/officeart/2005/8/layout/hProcess9"/>
    <dgm:cxn modelId="{5071E52E-B65A-4697-A406-5A92E6603403}" type="presParOf" srcId="{0056D1AC-7271-4B48-A588-FD025EF0FD32}" destId="{2145D7CF-07EC-4949-B16D-976D883E7587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F65AB9-F9E0-474E-B52A-083190070FB7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D9A91471-6E29-4AB0-9335-2CD74C21EA49}">
      <dgm:prSet/>
      <dgm:spPr/>
      <dgm:t>
        <a:bodyPr/>
        <a:lstStyle/>
        <a:p>
          <a:pPr rtl="0"/>
          <a:r>
            <a:rPr lang="it-IT" dirty="0" smtClean="0"/>
            <a:t>a)monitorare gli episodi di violenza commessi ai danni degli esercenti le professioni sanitarie e socio-sanitarie nell'esercizio delle loro funzioni; </a:t>
          </a:r>
          <a:endParaRPr lang="it-IT" dirty="0"/>
        </a:p>
      </dgm:t>
    </dgm:pt>
    <dgm:pt modelId="{FE620CEE-17D5-4591-A44C-EC7CF20FF533}" type="parTrans" cxnId="{BE24FA80-A8BC-4F84-B1EB-2EBD1CE2F72D}">
      <dgm:prSet/>
      <dgm:spPr/>
      <dgm:t>
        <a:bodyPr/>
        <a:lstStyle/>
        <a:p>
          <a:endParaRPr lang="it-IT"/>
        </a:p>
      </dgm:t>
    </dgm:pt>
    <dgm:pt modelId="{32B65D5A-F149-476B-B37D-836144346A57}" type="sibTrans" cxnId="{BE24FA80-A8BC-4F84-B1EB-2EBD1CE2F72D}">
      <dgm:prSet/>
      <dgm:spPr/>
      <dgm:t>
        <a:bodyPr/>
        <a:lstStyle/>
        <a:p>
          <a:endParaRPr lang="it-IT"/>
        </a:p>
      </dgm:t>
    </dgm:pt>
    <dgm:pt modelId="{14320C3A-1024-48A7-AF20-47AA8A4DD323}">
      <dgm:prSet/>
      <dgm:spPr/>
      <dgm:t>
        <a:bodyPr/>
        <a:lstStyle/>
        <a:p>
          <a:pPr rtl="0"/>
          <a:r>
            <a:rPr lang="it-IT" smtClean="0"/>
            <a:t>b) monitorare gli eventi sentinella che possano dar luogo a fatti commessi con violenza o minaccia ai danni degli esercenti le professioni sanitarie e socio-sanitarie nell'esercizio delle loro funzioni; </a:t>
          </a:r>
          <a:endParaRPr lang="it-IT"/>
        </a:p>
      </dgm:t>
    </dgm:pt>
    <dgm:pt modelId="{93B01064-19B4-4202-82D3-F37634D6890B}" type="parTrans" cxnId="{680E4F22-B0FD-4DAE-A132-A1A3034CFCC9}">
      <dgm:prSet/>
      <dgm:spPr/>
      <dgm:t>
        <a:bodyPr/>
        <a:lstStyle/>
        <a:p>
          <a:endParaRPr lang="it-IT"/>
        </a:p>
      </dgm:t>
    </dgm:pt>
    <dgm:pt modelId="{D411416F-8A93-4329-B349-7F2AC9DBBABA}" type="sibTrans" cxnId="{680E4F22-B0FD-4DAE-A132-A1A3034CFCC9}">
      <dgm:prSet/>
      <dgm:spPr/>
      <dgm:t>
        <a:bodyPr/>
        <a:lstStyle/>
        <a:p>
          <a:endParaRPr lang="it-IT"/>
        </a:p>
      </dgm:t>
    </dgm:pt>
    <dgm:pt modelId="{CB40EE05-05B8-4FD8-A5BE-9C6CAD873FC2}">
      <dgm:prSet/>
      <dgm:spPr/>
      <dgm:t>
        <a:bodyPr/>
        <a:lstStyle/>
        <a:p>
          <a:pPr rtl="0"/>
          <a:r>
            <a:rPr lang="it-IT" smtClean="0"/>
            <a:t>c) promuovere studi e analisi per la formulazione di proposte e misure idonee a ridurre i fattori di rischio negli ambienti più esposti; </a:t>
          </a:r>
          <a:endParaRPr lang="it-IT"/>
        </a:p>
      </dgm:t>
    </dgm:pt>
    <dgm:pt modelId="{C5A4B9A2-CCDA-4CD2-9A99-9E28FF071ED7}" type="parTrans" cxnId="{3D3B9E9E-5BCA-4257-BBFD-87B736BC019B}">
      <dgm:prSet/>
      <dgm:spPr/>
      <dgm:t>
        <a:bodyPr/>
        <a:lstStyle/>
        <a:p>
          <a:endParaRPr lang="it-IT"/>
        </a:p>
      </dgm:t>
    </dgm:pt>
    <dgm:pt modelId="{5C0270FE-12C3-4DAB-9839-3B1F3106DAD9}" type="sibTrans" cxnId="{3D3B9E9E-5BCA-4257-BBFD-87B736BC019B}">
      <dgm:prSet/>
      <dgm:spPr/>
      <dgm:t>
        <a:bodyPr/>
        <a:lstStyle/>
        <a:p>
          <a:endParaRPr lang="it-IT"/>
        </a:p>
      </dgm:t>
    </dgm:pt>
    <dgm:pt modelId="{EC99C59C-53CE-47A6-A86E-6620C98E3807}">
      <dgm:prSet/>
      <dgm:spPr/>
      <dgm:t>
        <a:bodyPr/>
        <a:lstStyle/>
        <a:p>
          <a:pPr rtl="0"/>
          <a:r>
            <a:rPr lang="it-IT" smtClean="0"/>
            <a:t>d) monitorare l'attuazione delle misure di prevenzione e protezione a garanzia dei livelli di sicurezza sui luoghi di lavoro ai sensi del decreto legislativo 9 aprile 2008, n. 81, anche promuovendo l'utilizzo di strumenti di videosorveglianza; </a:t>
          </a:r>
          <a:endParaRPr lang="it-IT"/>
        </a:p>
      </dgm:t>
    </dgm:pt>
    <dgm:pt modelId="{CD67D04A-1AE9-42FC-A87C-8F9C28D61E11}" type="parTrans" cxnId="{3B855008-71BE-4270-AA00-651CEF880445}">
      <dgm:prSet/>
      <dgm:spPr/>
      <dgm:t>
        <a:bodyPr/>
        <a:lstStyle/>
        <a:p>
          <a:endParaRPr lang="it-IT"/>
        </a:p>
      </dgm:t>
    </dgm:pt>
    <dgm:pt modelId="{CA9D6FCD-11B0-4EBC-923B-47D1F8CD844B}" type="sibTrans" cxnId="{3B855008-71BE-4270-AA00-651CEF880445}">
      <dgm:prSet/>
      <dgm:spPr/>
      <dgm:t>
        <a:bodyPr/>
        <a:lstStyle/>
        <a:p>
          <a:endParaRPr lang="it-IT"/>
        </a:p>
      </dgm:t>
    </dgm:pt>
    <dgm:pt modelId="{2907F504-4027-4472-81A0-8C9FD11F226B}">
      <dgm:prSet/>
      <dgm:spPr/>
      <dgm:t>
        <a:bodyPr/>
        <a:lstStyle/>
        <a:p>
          <a:pPr rtl="0"/>
          <a:r>
            <a:rPr lang="it-IT" smtClean="0"/>
            <a:t>e) promuovere la diffusione delle buone prassi in materia di sicurezza degli esercenti le professioni sanitarie e socio-sanitarie, anche nella forma del lavoro in equipe; </a:t>
          </a:r>
          <a:endParaRPr lang="it-IT"/>
        </a:p>
      </dgm:t>
    </dgm:pt>
    <dgm:pt modelId="{9B805FFD-A043-4C8E-BFB4-85013A638094}" type="parTrans" cxnId="{F7F8BDCD-343C-4356-A4F7-81BEF2AFAF7D}">
      <dgm:prSet/>
      <dgm:spPr/>
      <dgm:t>
        <a:bodyPr/>
        <a:lstStyle/>
        <a:p>
          <a:endParaRPr lang="it-IT"/>
        </a:p>
      </dgm:t>
    </dgm:pt>
    <dgm:pt modelId="{5B47A603-128C-4079-AD68-B64E07D60A93}" type="sibTrans" cxnId="{F7F8BDCD-343C-4356-A4F7-81BEF2AFAF7D}">
      <dgm:prSet/>
      <dgm:spPr/>
      <dgm:t>
        <a:bodyPr/>
        <a:lstStyle/>
        <a:p>
          <a:endParaRPr lang="it-IT"/>
        </a:p>
      </dgm:t>
    </dgm:pt>
    <dgm:pt modelId="{ECB37120-B2F7-4394-8562-7A8F80727C77}">
      <dgm:prSet/>
      <dgm:spPr/>
      <dgm:t>
        <a:bodyPr/>
        <a:lstStyle/>
        <a:p>
          <a:pPr rtl="0"/>
          <a:r>
            <a:rPr lang="it-IT" smtClean="0"/>
            <a:t>f) promuovere lo svolgimento di corsi di formazione per il personale medico e sanitario, finalizzati alla prevenzione e alla gestione delle situazioni di conflitto nonché a migliorare la qualità della comunicazione con gli utenti”. </a:t>
          </a:r>
          <a:endParaRPr lang="it-IT"/>
        </a:p>
      </dgm:t>
    </dgm:pt>
    <dgm:pt modelId="{F62852A9-61BA-4745-A808-9D677B2E792B}" type="parTrans" cxnId="{0608B7C4-5E7F-4CD5-A23F-8CF4C4BBBE90}">
      <dgm:prSet/>
      <dgm:spPr/>
      <dgm:t>
        <a:bodyPr/>
        <a:lstStyle/>
        <a:p>
          <a:endParaRPr lang="it-IT"/>
        </a:p>
      </dgm:t>
    </dgm:pt>
    <dgm:pt modelId="{FBF30CA3-8826-4A71-A996-654DF1526114}" type="sibTrans" cxnId="{0608B7C4-5E7F-4CD5-A23F-8CF4C4BBBE90}">
      <dgm:prSet/>
      <dgm:spPr/>
      <dgm:t>
        <a:bodyPr/>
        <a:lstStyle/>
        <a:p>
          <a:endParaRPr lang="it-IT"/>
        </a:p>
      </dgm:t>
    </dgm:pt>
    <dgm:pt modelId="{79AFDC9F-0B5C-4BD6-8374-1DA76EB47BC0}" type="pres">
      <dgm:prSet presAssocID="{F3F65AB9-F9E0-474E-B52A-083190070FB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1469F13-7FD6-444E-B05B-CF16A6C15FE3}" type="pres">
      <dgm:prSet presAssocID="{F3F65AB9-F9E0-474E-B52A-083190070FB7}" presName="arrow" presStyleLbl="bgShp" presStyleIdx="0" presStyleCnt="1"/>
      <dgm:spPr/>
    </dgm:pt>
    <dgm:pt modelId="{FD908695-2AA8-43EA-891D-2A0AB82DFD04}" type="pres">
      <dgm:prSet presAssocID="{F3F65AB9-F9E0-474E-B52A-083190070FB7}" presName="points" presStyleCnt="0"/>
      <dgm:spPr/>
    </dgm:pt>
    <dgm:pt modelId="{1ADEC1E0-C2C7-49C6-8C8A-EC71C1BEF56A}" type="pres">
      <dgm:prSet presAssocID="{D9A91471-6E29-4AB0-9335-2CD74C21EA49}" presName="compositeA" presStyleCnt="0"/>
      <dgm:spPr/>
    </dgm:pt>
    <dgm:pt modelId="{D22F673E-EF0A-469C-979C-DF36158DE906}" type="pres">
      <dgm:prSet presAssocID="{D9A91471-6E29-4AB0-9335-2CD74C21EA49}" presName="textA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60B18C2-FCE0-4375-B678-D682A37E19C6}" type="pres">
      <dgm:prSet presAssocID="{D9A91471-6E29-4AB0-9335-2CD74C21EA49}" presName="circleA" presStyleLbl="node1" presStyleIdx="0" presStyleCnt="6"/>
      <dgm:spPr/>
    </dgm:pt>
    <dgm:pt modelId="{95BB2E76-49B2-47A2-AE56-2EE93C287E0B}" type="pres">
      <dgm:prSet presAssocID="{D9A91471-6E29-4AB0-9335-2CD74C21EA49}" presName="spaceA" presStyleCnt="0"/>
      <dgm:spPr/>
    </dgm:pt>
    <dgm:pt modelId="{3FE62C04-5C84-4944-8895-D2CA8B9F191E}" type="pres">
      <dgm:prSet presAssocID="{32B65D5A-F149-476B-B37D-836144346A57}" presName="space" presStyleCnt="0"/>
      <dgm:spPr/>
    </dgm:pt>
    <dgm:pt modelId="{22FB240C-86F4-4BC7-A4B8-F5E607CA26AF}" type="pres">
      <dgm:prSet presAssocID="{14320C3A-1024-48A7-AF20-47AA8A4DD323}" presName="compositeB" presStyleCnt="0"/>
      <dgm:spPr/>
    </dgm:pt>
    <dgm:pt modelId="{85132BD5-3A13-4076-BE4E-21346B259C4D}" type="pres">
      <dgm:prSet presAssocID="{14320C3A-1024-48A7-AF20-47AA8A4DD323}" presName="textB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EA62EB3-D1D8-4752-9BAC-F2A53127CB3C}" type="pres">
      <dgm:prSet presAssocID="{14320C3A-1024-48A7-AF20-47AA8A4DD323}" presName="circleB" presStyleLbl="node1" presStyleIdx="1" presStyleCnt="6"/>
      <dgm:spPr/>
    </dgm:pt>
    <dgm:pt modelId="{237834BD-C0A0-4F17-B9F5-30B1D97BC30B}" type="pres">
      <dgm:prSet presAssocID="{14320C3A-1024-48A7-AF20-47AA8A4DD323}" presName="spaceB" presStyleCnt="0"/>
      <dgm:spPr/>
    </dgm:pt>
    <dgm:pt modelId="{E655C852-A70F-4B41-B502-03CB88B844BE}" type="pres">
      <dgm:prSet presAssocID="{D411416F-8A93-4329-B349-7F2AC9DBBABA}" presName="space" presStyleCnt="0"/>
      <dgm:spPr/>
    </dgm:pt>
    <dgm:pt modelId="{301F3531-442C-4001-81C4-FE7E9D49CE1A}" type="pres">
      <dgm:prSet presAssocID="{CB40EE05-05B8-4FD8-A5BE-9C6CAD873FC2}" presName="compositeA" presStyleCnt="0"/>
      <dgm:spPr/>
    </dgm:pt>
    <dgm:pt modelId="{9FC1404A-8767-42E3-AC6C-8B7BF6AEF193}" type="pres">
      <dgm:prSet presAssocID="{CB40EE05-05B8-4FD8-A5BE-9C6CAD873FC2}" presName="textA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A8E7D91-3881-4ED3-BE8B-5B5B4704F39C}" type="pres">
      <dgm:prSet presAssocID="{CB40EE05-05B8-4FD8-A5BE-9C6CAD873FC2}" presName="circleA" presStyleLbl="node1" presStyleIdx="2" presStyleCnt="6"/>
      <dgm:spPr/>
    </dgm:pt>
    <dgm:pt modelId="{2272D214-1231-4EFA-97FA-F3144D2D806E}" type="pres">
      <dgm:prSet presAssocID="{CB40EE05-05B8-4FD8-A5BE-9C6CAD873FC2}" presName="spaceA" presStyleCnt="0"/>
      <dgm:spPr/>
    </dgm:pt>
    <dgm:pt modelId="{0F16FE4B-0F33-486A-9BB6-67B7216B4CFD}" type="pres">
      <dgm:prSet presAssocID="{5C0270FE-12C3-4DAB-9839-3B1F3106DAD9}" presName="space" presStyleCnt="0"/>
      <dgm:spPr/>
    </dgm:pt>
    <dgm:pt modelId="{EDA9185C-EC8C-4442-88E6-586CC760D342}" type="pres">
      <dgm:prSet presAssocID="{EC99C59C-53CE-47A6-A86E-6620C98E3807}" presName="compositeB" presStyleCnt="0"/>
      <dgm:spPr/>
    </dgm:pt>
    <dgm:pt modelId="{F1F2010F-C587-4915-BA72-8B9126F2A2F3}" type="pres">
      <dgm:prSet presAssocID="{EC99C59C-53CE-47A6-A86E-6620C98E3807}" presName="textB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AEDC688-8FA8-4BF4-8DA1-B348DEDD1B00}" type="pres">
      <dgm:prSet presAssocID="{EC99C59C-53CE-47A6-A86E-6620C98E3807}" presName="circleB" presStyleLbl="node1" presStyleIdx="3" presStyleCnt="6"/>
      <dgm:spPr/>
    </dgm:pt>
    <dgm:pt modelId="{D5D10FDA-D2D3-4BE0-BF2F-51F8A9F6363E}" type="pres">
      <dgm:prSet presAssocID="{EC99C59C-53CE-47A6-A86E-6620C98E3807}" presName="spaceB" presStyleCnt="0"/>
      <dgm:spPr/>
    </dgm:pt>
    <dgm:pt modelId="{632C7635-C85D-4B6D-ABCE-10676239E9B5}" type="pres">
      <dgm:prSet presAssocID="{CA9D6FCD-11B0-4EBC-923B-47D1F8CD844B}" presName="space" presStyleCnt="0"/>
      <dgm:spPr/>
    </dgm:pt>
    <dgm:pt modelId="{6691A8E9-331A-4A15-9AA7-5ED960BB8360}" type="pres">
      <dgm:prSet presAssocID="{2907F504-4027-4472-81A0-8C9FD11F226B}" presName="compositeA" presStyleCnt="0"/>
      <dgm:spPr/>
    </dgm:pt>
    <dgm:pt modelId="{32330331-9172-4D10-B468-E5C098BD578D}" type="pres">
      <dgm:prSet presAssocID="{2907F504-4027-4472-81A0-8C9FD11F226B}" presName="textA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7C80C5B-A984-4ED7-9AA5-01475FF1A0BD}" type="pres">
      <dgm:prSet presAssocID="{2907F504-4027-4472-81A0-8C9FD11F226B}" presName="circleA" presStyleLbl="node1" presStyleIdx="4" presStyleCnt="6"/>
      <dgm:spPr/>
    </dgm:pt>
    <dgm:pt modelId="{8CD1B5DF-11AA-4417-9829-C244BE3822B7}" type="pres">
      <dgm:prSet presAssocID="{2907F504-4027-4472-81A0-8C9FD11F226B}" presName="spaceA" presStyleCnt="0"/>
      <dgm:spPr/>
    </dgm:pt>
    <dgm:pt modelId="{519E0DCF-E18D-4143-A952-8546BB85BC6B}" type="pres">
      <dgm:prSet presAssocID="{5B47A603-128C-4079-AD68-B64E07D60A93}" presName="space" presStyleCnt="0"/>
      <dgm:spPr/>
    </dgm:pt>
    <dgm:pt modelId="{B1CFB1C3-8C16-4088-9A43-A6B81AFD3D78}" type="pres">
      <dgm:prSet presAssocID="{ECB37120-B2F7-4394-8562-7A8F80727C77}" presName="compositeB" presStyleCnt="0"/>
      <dgm:spPr/>
    </dgm:pt>
    <dgm:pt modelId="{45B5BD2A-6F83-445B-B11F-23CFDF3284B9}" type="pres">
      <dgm:prSet presAssocID="{ECB37120-B2F7-4394-8562-7A8F80727C77}" presName="textB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485BB2C-93A7-4656-B96E-4719F33EDF52}" type="pres">
      <dgm:prSet presAssocID="{ECB37120-B2F7-4394-8562-7A8F80727C77}" presName="circleB" presStyleLbl="node1" presStyleIdx="5" presStyleCnt="6"/>
      <dgm:spPr/>
    </dgm:pt>
    <dgm:pt modelId="{A26AC119-1EF9-4ACB-869E-04EA5E70663C}" type="pres">
      <dgm:prSet presAssocID="{ECB37120-B2F7-4394-8562-7A8F80727C77}" presName="spaceB" presStyleCnt="0"/>
      <dgm:spPr/>
    </dgm:pt>
  </dgm:ptLst>
  <dgm:cxnLst>
    <dgm:cxn modelId="{1581E342-CDEF-4301-8B7C-09FBAFB696D4}" type="presOf" srcId="{D9A91471-6E29-4AB0-9335-2CD74C21EA49}" destId="{D22F673E-EF0A-469C-979C-DF36158DE906}" srcOrd="0" destOrd="0" presId="urn:microsoft.com/office/officeart/2005/8/layout/hProcess11"/>
    <dgm:cxn modelId="{70CE926C-88D8-49FA-A495-E64994A605DF}" type="presOf" srcId="{EC99C59C-53CE-47A6-A86E-6620C98E3807}" destId="{F1F2010F-C587-4915-BA72-8B9126F2A2F3}" srcOrd="0" destOrd="0" presId="urn:microsoft.com/office/officeart/2005/8/layout/hProcess11"/>
    <dgm:cxn modelId="{3D3B9E9E-5BCA-4257-BBFD-87B736BC019B}" srcId="{F3F65AB9-F9E0-474E-B52A-083190070FB7}" destId="{CB40EE05-05B8-4FD8-A5BE-9C6CAD873FC2}" srcOrd="2" destOrd="0" parTransId="{C5A4B9A2-CCDA-4CD2-9A99-9E28FF071ED7}" sibTransId="{5C0270FE-12C3-4DAB-9839-3B1F3106DAD9}"/>
    <dgm:cxn modelId="{53EF8307-0B7F-44DA-AAC3-953ABFCB42DC}" type="presOf" srcId="{14320C3A-1024-48A7-AF20-47AA8A4DD323}" destId="{85132BD5-3A13-4076-BE4E-21346B259C4D}" srcOrd="0" destOrd="0" presId="urn:microsoft.com/office/officeart/2005/8/layout/hProcess11"/>
    <dgm:cxn modelId="{3B855008-71BE-4270-AA00-651CEF880445}" srcId="{F3F65AB9-F9E0-474E-B52A-083190070FB7}" destId="{EC99C59C-53CE-47A6-A86E-6620C98E3807}" srcOrd="3" destOrd="0" parTransId="{CD67D04A-1AE9-42FC-A87C-8F9C28D61E11}" sibTransId="{CA9D6FCD-11B0-4EBC-923B-47D1F8CD844B}"/>
    <dgm:cxn modelId="{F7F8BDCD-343C-4356-A4F7-81BEF2AFAF7D}" srcId="{F3F65AB9-F9E0-474E-B52A-083190070FB7}" destId="{2907F504-4027-4472-81A0-8C9FD11F226B}" srcOrd="4" destOrd="0" parTransId="{9B805FFD-A043-4C8E-BFB4-85013A638094}" sibTransId="{5B47A603-128C-4079-AD68-B64E07D60A93}"/>
    <dgm:cxn modelId="{F6A17BF5-4458-44A9-A7D2-276FBC49621D}" type="presOf" srcId="{2907F504-4027-4472-81A0-8C9FD11F226B}" destId="{32330331-9172-4D10-B468-E5C098BD578D}" srcOrd="0" destOrd="0" presId="urn:microsoft.com/office/officeart/2005/8/layout/hProcess11"/>
    <dgm:cxn modelId="{0CDE99CC-A3F8-42FC-8962-391A1A5CFC3C}" type="presOf" srcId="{CB40EE05-05B8-4FD8-A5BE-9C6CAD873FC2}" destId="{9FC1404A-8767-42E3-AC6C-8B7BF6AEF193}" srcOrd="0" destOrd="0" presId="urn:microsoft.com/office/officeart/2005/8/layout/hProcess11"/>
    <dgm:cxn modelId="{517665B0-1A94-48ED-9E41-A8D66AA85E82}" type="presOf" srcId="{ECB37120-B2F7-4394-8562-7A8F80727C77}" destId="{45B5BD2A-6F83-445B-B11F-23CFDF3284B9}" srcOrd="0" destOrd="0" presId="urn:microsoft.com/office/officeart/2005/8/layout/hProcess11"/>
    <dgm:cxn modelId="{0608B7C4-5E7F-4CD5-A23F-8CF4C4BBBE90}" srcId="{F3F65AB9-F9E0-474E-B52A-083190070FB7}" destId="{ECB37120-B2F7-4394-8562-7A8F80727C77}" srcOrd="5" destOrd="0" parTransId="{F62852A9-61BA-4745-A808-9D677B2E792B}" sibTransId="{FBF30CA3-8826-4A71-A996-654DF1526114}"/>
    <dgm:cxn modelId="{680E4F22-B0FD-4DAE-A132-A1A3034CFCC9}" srcId="{F3F65AB9-F9E0-474E-B52A-083190070FB7}" destId="{14320C3A-1024-48A7-AF20-47AA8A4DD323}" srcOrd="1" destOrd="0" parTransId="{93B01064-19B4-4202-82D3-F37634D6890B}" sibTransId="{D411416F-8A93-4329-B349-7F2AC9DBBABA}"/>
    <dgm:cxn modelId="{EFEDE89A-F0D1-4449-8199-BFFC15DFA713}" type="presOf" srcId="{F3F65AB9-F9E0-474E-B52A-083190070FB7}" destId="{79AFDC9F-0B5C-4BD6-8374-1DA76EB47BC0}" srcOrd="0" destOrd="0" presId="urn:microsoft.com/office/officeart/2005/8/layout/hProcess11"/>
    <dgm:cxn modelId="{BE24FA80-A8BC-4F84-B1EB-2EBD1CE2F72D}" srcId="{F3F65AB9-F9E0-474E-B52A-083190070FB7}" destId="{D9A91471-6E29-4AB0-9335-2CD74C21EA49}" srcOrd="0" destOrd="0" parTransId="{FE620CEE-17D5-4591-A44C-EC7CF20FF533}" sibTransId="{32B65D5A-F149-476B-B37D-836144346A57}"/>
    <dgm:cxn modelId="{46DC40A9-F71F-40A4-8BAE-0A9B1C0ECF0A}" type="presParOf" srcId="{79AFDC9F-0B5C-4BD6-8374-1DA76EB47BC0}" destId="{D1469F13-7FD6-444E-B05B-CF16A6C15FE3}" srcOrd="0" destOrd="0" presId="urn:microsoft.com/office/officeart/2005/8/layout/hProcess11"/>
    <dgm:cxn modelId="{7C0DC750-DC9B-4FA9-B536-509A3023CF5E}" type="presParOf" srcId="{79AFDC9F-0B5C-4BD6-8374-1DA76EB47BC0}" destId="{FD908695-2AA8-43EA-891D-2A0AB82DFD04}" srcOrd="1" destOrd="0" presId="urn:microsoft.com/office/officeart/2005/8/layout/hProcess11"/>
    <dgm:cxn modelId="{437A2BC3-8B63-40DC-B718-C412ECA2CF93}" type="presParOf" srcId="{FD908695-2AA8-43EA-891D-2A0AB82DFD04}" destId="{1ADEC1E0-C2C7-49C6-8C8A-EC71C1BEF56A}" srcOrd="0" destOrd="0" presId="urn:microsoft.com/office/officeart/2005/8/layout/hProcess11"/>
    <dgm:cxn modelId="{AAEA3262-4946-4138-BA00-369F1A5A2C69}" type="presParOf" srcId="{1ADEC1E0-C2C7-49C6-8C8A-EC71C1BEF56A}" destId="{D22F673E-EF0A-469C-979C-DF36158DE906}" srcOrd="0" destOrd="0" presId="urn:microsoft.com/office/officeart/2005/8/layout/hProcess11"/>
    <dgm:cxn modelId="{17E5F853-9508-42F1-9E46-7A63A4F87FCC}" type="presParOf" srcId="{1ADEC1E0-C2C7-49C6-8C8A-EC71C1BEF56A}" destId="{260B18C2-FCE0-4375-B678-D682A37E19C6}" srcOrd="1" destOrd="0" presId="urn:microsoft.com/office/officeart/2005/8/layout/hProcess11"/>
    <dgm:cxn modelId="{3BE8C9AF-CAF3-4FD4-8973-4357FBD33A0A}" type="presParOf" srcId="{1ADEC1E0-C2C7-49C6-8C8A-EC71C1BEF56A}" destId="{95BB2E76-49B2-47A2-AE56-2EE93C287E0B}" srcOrd="2" destOrd="0" presId="urn:microsoft.com/office/officeart/2005/8/layout/hProcess11"/>
    <dgm:cxn modelId="{406DF901-F3D0-45CD-91ED-927C70B98746}" type="presParOf" srcId="{FD908695-2AA8-43EA-891D-2A0AB82DFD04}" destId="{3FE62C04-5C84-4944-8895-D2CA8B9F191E}" srcOrd="1" destOrd="0" presId="urn:microsoft.com/office/officeart/2005/8/layout/hProcess11"/>
    <dgm:cxn modelId="{4726D203-F011-4827-8BB1-E5A39BDD0AAC}" type="presParOf" srcId="{FD908695-2AA8-43EA-891D-2A0AB82DFD04}" destId="{22FB240C-86F4-4BC7-A4B8-F5E607CA26AF}" srcOrd="2" destOrd="0" presId="urn:microsoft.com/office/officeart/2005/8/layout/hProcess11"/>
    <dgm:cxn modelId="{F879785F-C876-4DF9-90DE-2FCA7DF283C5}" type="presParOf" srcId="{22FB240C-86F4-4BC7-A4B8-F5E607CA26AF}" destId="{85132BD5-3A13-4076-BE4E-21346B259C4D}" srcOrd="0" destOrd="0" presId="urn:microsoft.com/office/officeart/2005/8/layout/hProcess11"/>
    <dgm:cxn modelId="{A34FDADC-E1AF-48C9-A6AE-5DDC34A3C86C}" type="presParOf" srcId="{22FB240C-86F4-4BC7-A4B8-F5E607CA26AF}" destId="{0EA62EB3-D1D8-4752-9BAC-F2A53127CB3C}" srcOrd="1" destOrd="0" presId="urn:microsoft.com/office/officeart/2005/8/layout/hProcess11"/>
    <dgm:cxn modelId="{8E311FD9-EE65-49C3-BD8B-B81EFF0DF641}" type="presParOf" srcId="{22FB240C-86F4-4BC7-A4B8-F5E607CA26AF}" destId="{237834BD-C0A0-4F17-B9F5-30B1D97BC30B}" srcOrd="2" destOrd="0" presId="urn:microsoft.com/office/officeart/2005/8/layout/hProcess11"/>
    <dgm:cxn modelId="{5897306D-D416-4BF9-B4D6-E9720246BFF2}" type="presParOf" srcId="{FD908695-2AA8-43EA-891D-2A0AB82DFD04}" destId="{E655C852-A70F-4B41-B502-03CB88B844BE}" srcOrd="3" destOrd="0" presId="urn:microsoft.com/office/officeart/2005/8/layout/hProcess11"/>
    <dgm:cxn modelId="{A4A0DE79-81AD-4A61-AF65-C85192495CF1}" type="presParOf" srcId="{FD908695-2AA8-43EA-891D-2A0AB82DFD04}" destId="{301F3531-442C-4001-81C4-FE7E9D49CE1A}" srcOrd="4" destOrd="0" presId="urn:microsoft.com/office/officeart/2005/8/layout/hProcess11"/>
    <dgm:cxn modelId="{2B373446-2299-4552-BF83-534517A89B68}" type="presParOf" srcId="{301F3531-442C-4001-81C4-FE7E9D49CE1A}" destId="{9FC1404A-8767-42E3-AC6C-8B7BF6AEF193}" srcOrd="0" destOrd="0" presId="urn:microsoft.com/office/officeart/2005/8/layout/hProcess11"/>
    <dgm:cxn modelId="{4C24B1AE-4B7C-40F8-BF1F-1D6680C95B01}" type="presParOf" srcId="{301F3531-442C-4001-81C4-FE7E9D49CE1A}" destId="{AA8E7D91-3881-4ED3-BE8B-5B5B4704F39C}" srcOrd="1" destOrd="0" presId="urn:microsoft.com/office/officeart/2005/8/layout/hProcess11"/>
    <dgm:cxn modelId="{45FB7E7A-B7F5-4702-8A7A-C0B42737ACBE}" type="presParOf" srcId="{301F3531-442C-4001-81C4-FE7E9D49CE1A}" destId="{2272D214-1231-4EFA-97FA-F3144D2D806E}" srcOrd="2" destOrd="0" presId="urn:microsoft.com/office/officeart/2005/8/layout/hProcess11"/>
    <dgm:cxn modelId="{E8CAF001-B11D-472D-ADAB-1FD022C5EC67}" type="presParOf" srcId="{FD908695-2AA8-43EA-891D-2A0AB82DFD04}" destId="{0F16FE4B-0F33-486A-9BB6-67B7216B4CFD}" srcOrd="5" destOrd="0" presId="urn:microsoft.com/office/officeart/2005/8/layout/hProcess11"/>
    <dgm:cxn modelId="{EB0462A4-CD4A-4941-AA9D-F18DFAD44A9D}" type="presParOf" srcId="{FD908695-2AA8-43EA-891D-2A0AB82DFD04}" destId="{EDA9185C-EC8C-4442-88E6-586CC760D342}" srcOrd="6" destOrd="0" presId="urn:microsoft.com/office/officeart/2005/8/layout/hProcess11"/>
    <dgm:cxn modelId="{6D2C2D95-0533-45E6-B69A-62A50475F5E1}" type="presParOf" srcId="{EDA9185C-EC8C-4442-88E6-586CC760D342}" destId="{F1F2010F-C587-4915-BA72-8B9126F2A2F3}" srcOrd="0" destOrd="0" presId="urn:microsoft.com/office/officeart/2005/8/layout/hProcess11"/>
    <dgm:cxn modelId="{5714C06C-243A-4192-817C-34342F418D49}" type="presParOf" srcId="{EDA9185C-EC8C-4442-88E6-586CC760D342}" destId="{4AEDC688-8FA8-4BF4-8DA1-B348DEDD1B00}" srcOrd="1" destOrd="0" presId="urn:microsoft.com/office/officeart/2005/8/layout/hProcess11"/>
    <dgm:cxn modelId="{1CF4CF22-31FC-46DD-B641-412159D2DDE3}" type="presParOf" srcId="{EDA9185C-EC8C-4442-88E6-586CC760D342}" destId="{D5D10FDA-D2D3-4BE0-BF2F-51F8A9F6363E}" srcOrd="2" destOrd="0" presId="urn:microsoft.com/office/officeart/2005/8/layout/hProcess11"/>
    <dgm:cxn modelId="{455479AB-F434-4B54-92CB-031C4C4394EB}" type="presParOf" srcId="{FD908695-2AA8-43EA-891D-2A0AB82DFD04}" destId="{632C7635-C85D-4B6D-ABCE-10676239E9B5}" srcOrd="7" destOrd="0" presId="urn:microsoft.com/office/officeart/2005/8/layout/hProcess11"/>
    <dgm:cxn modelId="{22C98C4D-EAB7-4905-A556-A7A5F0CB24E4}" type="presParOf" srcId="{FD908695-2AA8-43EA-891D-2A0AB82DFD04}" destId="{6691A8E9-331A-4A15-9AA7-5ED960BB8360}" srcOrd="8" destOrd="0" presId="urn:microsoft.com/office/officeart/2005/8/layout/hProcess11"/>
    <dgm:cxn modelId="{9E12DCA0-75C1-4D6A-A8C0-96EC41602C4E}" type="presParOf" srcId="{6691A8E9-331A-4A15-9AA7-5ED960BB8360}" destId="{32330331-9172-4D10-B468-E5C098BD578D}" srcOrd="0" destOrd="0" presId="urn:microsoft.com/office/officeart/2005/8/layout/hProcess11"/>
    <dgm:cxn modelId="{2AE9F3E6-F8CF-4A40-AEFC-779EC2D46CAE}" type="presParOf" srcId="{6691A8E9-331A-4A15-9AA7-5ED960BB8360}" destId="{D7C80C5B-A984-4ED7-9AA5-01475FF1A0BD}" srcOrd="1" destOrd="0" presId="urn:microsoft.com/office/officeart/2005/8/layout/hProcess11"/>
    <dgm:cxn modelId="{EF0FEA08-CDC3-4FC7-A0ED-43BC8A53BEF0}" type="presParOf" srcId="{6691A8E9-331A-4A15-9AA7-5ED960BB8360}" destId="{8CD1B5DF-11AA-4417-9829-C244BE3822B7}" srcOrd="2" destOrd="0" presId="urn:microsoft.com/office/officeart/2005/8/layout/hProcess11"/>
    <dgm:cxn modelId="{98C3C78C-7058-4ACA-97A2-0498E7267656}" type="presParOf" srcId="{FD908695-2AA8-43EA-891D-2A0AB82DFD04}" destId="{519E0DCF-E18D-4143-A952-8546BB85BC6B}" srcOrd="9" destOrd="0" presId="urn:microsoft.com/office/officeart/2005/8/layout/hProcess11"/>
    <dgm:cxn modelId="{3D7874C8-B478-436D-96B8-03D9C5733D2F}" type="presParOf" srcId="{FD908695-2AA8-43EA-891D-2A0AB82DFD04}" destId="{B1CFB1C3-8C16-4088-9A43-A6B81AFD3D78}" srcOrd="10" destOrd="0" presId="urn:microsoft.com/office/officeart/2005/8/layout/hProcess11"/>
    <dgm:cxn modelId="{DA4CFA2A-1003-474F-AE7A-60B4278063D0}" type="presParOf" srcId="{B1CFB1C3-8C16-4088-9A43-A6B81AFD3D78}" destId="{45B5BD2A-6F83-445B-B11F-23CFDF3284B9}" srcOrd="0" destOrd="0" presId="urn:microsoft.com/office/officeart/2005/8/layout/hProcess11"/>
    <dgm:cxn modelId="{76F4BB3F-D814-4DC2-97B9-4EA252E0976E}" type="presParOf" srcId="{B1CFB1C3-8C16-4088-9A43-A6B81AFD3D78}" destId="{F485BB2C-93A7-4656-B96E-4719F33EDF52}" srcOrd="1" destOrd="0" presId="urn:microsoft.com/office/officeart/2005/8/layout/hProcess11"/>
    <dgm:cxn modelId="{7B0337F7-7BD8-4739-B8D9-A646038C4738}" type="presParOf" srcId="{B1CFB1C3-8C16-4088-9A43-A6B81AFD3D78}" destId="{A26AC119-1EF9-4ACB-869E-04EA5E70663C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EC5E082-D438-4E92-BBC1-C81E51C9B044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it-IT"/>
        </a:p>
      </dgm:t>
    </dgm:pt>
    <dgm:pt modelId="{3C279E97-FCF3-46CA-909B-732B90162A3C}">
      <dgm:prSet/>
      <dgm:spPr/>
      <dgm:t>
        <a:bodyPr/>
        <a:lstStyle/>
        <a:p>
          <a:pPr rtl="0"/>
          <a:r>
            <a:rPr lang="it-IT" smtClean="0">
              <a:solidFill>
                <a:schemeClr val="tx1"/>
              </a:solidFill>
            </a:rPr>
            <a:t>La carenza di personale è ritenuta una delle principali cause di disservizi in sanità e dei possibili conseguenti aumenti di episodi di aggressioni nei confronti degli operatori sanitari</a:t>
          </a:r>
          <a:endParaRPr lang="it-IT">
            <a:solidFill>
              <a:schemeClr val="tx1"/>
            </a:solidFill>
          </a:endParaRPr>
        </a:p>
      </dgm:t>
    </dgm:pt>
    <dgm:pt modelId="{49044096-E0B6-4A24-83B0-18AC07A8989F}" type="parTrans" cxnId="{96C1062A-97A2-40DA-BE13-BC614E3BB25D}">
      <dgm:prSet/>
      <dgm:spPr/>
      <dgm:t>
        <a:bodyPr/>
        <a:lstStyle/>
        <a:p>
          <a:endParaRPr lang="it-IT"/>
        </a:p>
      </dgm:t>
    </dgm:pt>
    <dgm:pt modelId="{E005450F-C356-420A-83B8-E44A33B5E1DC}" type="sibTrans" cxnId="{96C1062A-97A2-40DA-BE13-BC614E3BB25D}">
      <dgm:prSet/>
      <dgm:spPr/>
      <dgm:t>
        <a:bodyPr/>
        <a:lstStyle/>
        <a:p>
          <a:endParaRPr lang="it-IT"/>
        </a:p>
      </dgm:t>
    </dgm:pt>
    <dgm:pt modelId="{9489475D-BCF3-4362-AA06-2473B32ECCF8}" type="pres">
      <dgm:prSet presAssocID="{2EC5E082-D438-4E92-BBC1-C81E51C9B044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DF9AE50-832E-4AB8-A98E-011AF8AACD3B}" type="pres">
      <dgm:prSet presAssocID="{2EC5E082-D438-4E92-BBC1-C81E51C9B044}" presName="arrow" presStyleLbl="bgShp" presStyleIdx="0" presStyleCnt="1"/>
      <dgm:spPr/>
    </dgm:pt>
    <dgm:pt modelId="{1253542B-D9DC-4CD2-BBBC-35091ACBF5DA}" type="pres">
      <dgm:prSet presAssocID="{2EC5E082-D438-4E92-BBC1-C81E51C9B044}" presName="linearProcess" presStyleCnt="0"/>
      <dgm:spPr/>
    </dgm:pt>
    <dgm:pt modelId="{80DD0D9C-4A7B-4EE3-832F-B0BDF361CF62}" type="pres">
      <dgm:prSet presAssocID="{3C279E97-FCF3-46CA-909B-732B90162A3C}" presName="textNode" presStyleLbl="node1" presStyleIdx="0" presStyleCnt="1" custLinFactNeighborX="518" custLinFactNeighborY="-193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96C1062A-97A2-40DA-BE13-BC614E3BB25D}" srcId="{2EC5E082-D438-4E92-BBC1-C81E51C9B044}" destId="{3C279E97-FCF3-46CA-909B-732B90162A3C}" srcOrd="0" destOrd="0" parTransId="{49044096-E0B6-4A24-83B0-18AC07A8989F}" sibTransId="{E005450F-C356-420A-83B8-E44A33B5E1DC}"/>
    <dgm:cxn modelId="{D4196B60-82A1-48A3-AA96-F238BA9D632D}" type="presOf" srcId="{2EC5E082-D438-4E92-BBC1-C81E51C9B044}" destId="{9489475D-BCF3-4362-AA06-2473B32ECCF8}" srcOrd="0" destOrd="0" presId="urn:microsoft.com/office/officeart/2005/8/layout/hProcess9"/>
    <dgm:cxn modelId="{C59F7078-E911-4A92-A556-F3847A1C41AB}" type="presOf" srcId="{3C279E97-FCF3-46CA-909B-732B90162A3C}" destId="{80DD0D9C-4A7B-4EE3-832F-B0BDF361CF62}" srcOrd="0" destOrd="0" presId="urn:microsoft.com/office/officeart/2005/8/layout/hProcess9"/>
    <dgm:cxn modelId="{F9D9BD03-C145-453B-8789-C4FC76082680}" type="presParOf" srcId="{9489475D-BCF3-4362-AA06-2473B32ECCF8}" destId="{BDF9AE50-832E-4AB8-A98E-011AF8AACD3B}" srcOrd="0" destOrd="0" presId="urn:microsoft.com/office/officeart/2005/8/layout/hProcess9"/>
    <dgm:cxn modelId="{A7B3860D-CF7F-41A5-9A3C-BB5D9E314233}" type="presParOf" srcId="{9489475D-BCF3-4362-AA06-2473B32ECCF8}" destId="{1253542B-D9DC-4CD2-BBBC-35091ACBF5DA}" srcOrd="1" destOrd="0" presId="urn:microsoft.com/office/officeart/2005/8/layout/hProcess9"/>
    <dgm:cxn modelId="{5286384F-1010-4BE2-AC47-7459A0B1DCEA}" type="presParOf" srcId="{1253542B-D9DC-4CD2-BBBC-35091ACBF5DA}" destId="{80DD0D9C-4A7B-4EE3-832F-B0BDF361CF62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C417F67-7514-459E-B05F-71A88F935A14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BBE7DAA6-C9F1-48C2-AA80-B8C7F029D34A}">
      <dgm:prSet/>
      <dgm:spPr>
        <a:ln>
          <a:solidFill>
            <a:schemeClr val="tx1"/>
          </a:solidFill>
        </a:ln>
      </dgm:spPr>
      <dgm:t>
        <a:bodyPr/>
        <a:lstStyle/>
        <a:p>
          <a:pPr rtl="0"/>
          <a:r>
            <a:rPr lang="it-IT" smtClean="0"/>
            <a:t>Identifica reparti o momenti più critici (es. assistenza all'igiene, pasti, somministrazione farmaci)</a:t>
          </a:r>
          <a:endParaRPr lang="it-IT"/>
        </a:p>
      </dgm:t>
    </dgm:pt>
    <dgm:pt modelId="{BDF72214-DD0A-49AC-B984-D0B77B639A74}" type="parTrans" cxnId="{C6349FB3-DFA7-4887-8A57-C67450AE2BCF}">
      <dgm:prSet/>
      <dgm:spPr/>
      <dgm:t>
        <a:bodyPr/>
        <a:lstStyle/>
        <a:p>
          <a:endParaRPr lang="it-IT"/>
        </a:p>
      </dgm:t>
    </dgm:pt>
    <dgm:pt modelId="{BD901BD3-440E-4332-BDBE-BF62C37E8FD5}" type="sibTrans" cxnId="{C6349FB3-DFA7-4887-8A57-C67450AE2BCF}">
      <dgm:prSet/>
      <dgm:spPr/>
      <dgm:t>
        <a:bodyPr/>
        <a:lstStyle/>
        <a:p>
          <a:endParaRPr lang="it-IT"/>
        </a:p>
      </dgm:t>
    </dgm:pt>
    <dgm:pt modelId="{8C167FF8-23B2-469D-8AA2-9A4EAE63975D}">
      <dgm:prSet/>
      <dgm:spPr>
        <a:ln>
          <a:solidFill>
            <a:schemeClr val="tx1"/>
          </a:solidFill>
        </a:ln>
      </dgm:spPr>
      <dgm:t>
        <a:bodyPr/>
        <a:lstStyle/>
        <a:p>
          <a:pPr rtl="0"/>
          <a:r>
            <a:rPr lang="it-IT" smtClean="0"/>
            <a:t>Riconosci comportamenti premonitori nei pazienti con </a:t>
          </a:r>
          <a:r>
            <a:rPr lang="it-IT" b="1" smtClean="0"/>
            <a:t>demenza, Alzheimer o psicosi</a:t>
          </a:r>
          <a:endParaRPr lang="it-IT"/>
        </a:p>
      </dgm:t>
    </dgm:pt>
    <dgm:pt modelId="{5FA76E33-28A1-4EBF-BAF3-804FBD35180F}" type="parTrans" cxnId="{D86EA03A-2F2C-47CC-91D3-47D6B1AB879C}">
      <dgm:prSet/>
      <dgm:spPr/>
      <dgm:t>
        <a:bodyPr/>
        <a:lstStyle/>
        <a:p>
          <a:endParaRPr lang="it-IT"/>
        </a:p>
      </dgm:t>
    </dgm:pt>
    <dgm:pt modelId="{99BF55BB-6108-4F21-92C3-9098A0EBE8CE}" type="sibTrans" cxnId="{D86EA03A-2F2C-47CC-91D3-47D6B1AB879C}">
      <dgm:prSet/>
      <dgm:spPr/>
      <dgm:t>
        <a:bodyPr/>
        <a:lstStyle/>
        <a:p>
          <a:endParaRPr lang="it-IT"/>
        </a:p>
      </dgm:t>
    </dgm:pt>
    <dgm:pt modelId="{4E9C3C06-B0A7-4985-B2BE-9BB81B698003}">
      <dgm:prSet/>
      <dgm:spPr>
        <a:ln>
          <a:solidFill>
            <a:schemeClr val="tx1"/>
          </a:solidFill>
        </a:ln>
      </dgm:spPr>
      <dgm:t>
        <a:bodyPr/>
        <a:lstStyle/>
        <a:p>
          <a:pPr rtl="0"/>
          <a:r>
            <a:rPr lang="it-IT" smtClean="0"/>
            <a:t>Analizza turni e carichi di lavoro per evitare stress e tensioni tra operatori.</a:t>
          </a:r>
          <a:endParaRPr lang="it-IT"/>
        </a:p>
      </dgm:t>
    </dgm:pt>
    <dgm:pt modelId="{D9F307A6-F8C3-42CD-B865-805D16C5C422}" type="parTrans" cxnId="{A4C959D7-B45F-452D-9608-35859CBD8BCF}">
      <dgm:prSet/>
      <dgm:spPr/>
      <dgm:t>
        <a:bodyPr/>
        <a:lstStyle/>
        <a:p>
          <a:endParaRPr lang="it-IT"/>
        </a:p>
      </dgm:t>
    </dgm:pt>
    <dgm:pt modelId="{F310B1FD-2752-40E1-A5B8-945BF2624AAC}" type="sibTrans" cxnId="{A4C959D7-B45F-452D-9608-35859CBD8BCF}">
      <dgm:prSet/>
      <dgm:spPr/>
      <dgm:t>
        <a:bodyPr/>
        <a:lstStyle/>
        <a:p>
          <a:endParaRPr lang="it-IT"/>
        </a:p>
      </dgm:t>
    </dgm:pt>
    <dgm:pt modelId="{091433CA-B5EA-4FB0-88A8-4474E6053D68}" type="pres">
      <dgm:prSet presAssocID="{3C417F67-7514-459E-B05F-71A88F935A1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9C9383D2-0154-4627-83DD-7EFD22934A11}" type="pres">
      <dgm:prSet presAssocID="{BBE7DAA6-C9F1-48C2-AA80-B8C7F029D34A}" presName="circ1" presStyleLbl="vennNode1" presStyleIdx="0" presStyleCnt="3"/>
      <dgm:spPr/>
      <dgm:t>
        <a:bodyPr/>
        <a:lstStyle/>
        <a:p>
          <a:endParaRPr lang="it-IT"/>
        </a:p>
      </dgm:t>
    </dgm:pt>
    <dgm:pt modelId="{872EA099-063D-4B39-8252-C9D7E7254F58}" type="pres">
      <dgm:prSet presAssocID="{BBE7DAA6-C9F1-48C2-AA80-B8C7F029D34A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EBF64DD-BDE7-46DA-9317-C0107C32BE6E}" type="pres">
      <dgm:prSet presAssocID="{8C167FF8-23B2-469D-8AA2-9A4EAE63975D}" presName="circ2" presStyleLbl="vennNode1" presStyleIdx="1" presStyleCnt="3"/>
      <dgm:spPr/>
      <dgm:t>
        <a:bodyPr/>
        <a:lstStyle/>
        <a:p>
          <a:endParaRPr lang="it-IT"/>
        </a:p>
      </dgm:t>
    </dgm:pt>
    <dgm:pt modelId="{080D5583-2E2B-4104-A129-BC734751FE6D}" type="pres">
      <dgm:prSet presAssocID="{8C167FF8-23B2-469D-8AA2-9A4EAE63975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B4898D0-1468-460F-9295-7BA42D7CA9EA}" type="pres">
      <dgm:prSet presAssocID="{4E9C3C06-B0A7-4985-B2BE-9BB81B698003}" presName="circ3" presStyleLbl="vennNode1" presStyleIdx="2" presStyleCnt="3"/>
      <dgm:spPr/>
      <dgm:t>
        <a:bodyPr/>
        <a:lstStyle/>
        <a:p>
          <a:endParaRPr lang="it-IT"/>
        </a:p>
      </dgm:t>
    </dgm:pt>
    <dgm:pt modelId="{5A8FD293-8BEE-4BE8-8A59-36C7EB23C2D4}" type="pres">
      <dgm:prSet presAssocID="{4E9C3C06-B0A7-4985-B2BE-9BB81B69800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8F78212A-FDB7-4718-8933-32EB40E87EBA}" type="presOf" srcId="{BBE7DAA6-C9F1-48C2-AA80-B8C7F029D34A}" destId="{9C9383D2-0154-4627-83DD-7EFD22934A11}" srcOrd="0" destOrd="0" presId="urn:microsoft.com/office/officeart/2005/8/layout/venn1"/>
    <dgm:cxn modelId="{D95EF3D5-7BA6-48CB-BD29-30C263B89A02}" type="presOf" srcId="{4E9C3C06-B0A7-4985-B2BE-9BB81B698003}" destId="{BB4898D0-1468-460F-9295-7BA42D7CA9EA}" srcOrd="0" destOrd="0" presId="urn:microsoft.com/office/officeart/2005/8/layout/venn1"/>
    <dgm:cxn modelId="{00954D77-C439-4FFE-9260-ED4E3B3CB8B9}" type="presOf" srcId="{4E9C3C06-B0A7-4985-B2BE-9BB81B698003}" destId="{5A8FD293-8BEE-4BE8-8A59-36C7EB23C2D4}" srcOrd="1" destOrd="0" presId="urn:microsoft.com/office/officeart/2005/8/layout/venn1"/>
    <dgm:cxn modelId="{A4C959D7-B45F-452D-9608-35859CBD8BCF}" srcId="{3C417F67-7514-459E-B05F-71A88F935A14}" destId="{4E9C3C06-B0A7-4985-B2BE-9BB81B698003}" srcOrd="2" destOrd="0" parTransId="{D9F307A6-F8C3-42CD-B865-805D16C5C422}" sibTransId="{F310B1FD-2752-40E1-A5B8-945BF2624AAC}"/>
    <dgm:cxn modelId="{CD86CBDF-F30E-4B88-8F9B-E5E81821356D}" type="presOf" srcId="{8C167FF8-23B2-469D-8AA2-9A4EAE63975D}" destId="{EEBF64DD-BDE7-46DA-9317-C0107C32BE6E}" srcOrd="0" destOrd="0" presId="urn:microsoft.com/office/officeart/2005/8/layout/venn1"/>
    <dgm:cxn modelId="{33894B15-F006-4DCD-9EDB-5AA2EBB2B7A5}" type="presOf" srcId="{BBE7DAA6-C9F1-48C2-AA80-B8C7F029D34A}" destId="{872EA099-063D-4B39-8252-C9D7E7254F58}" srcOrd="1" destOrd="0" presId="urn:microsoft.com/office/officeart/2005/8/layout/venn1"/>
    <dgm:cxn modelId="{E4604505-B11A-4427-A446-C9957ADEADF5}" type="presOf" srcId="{3C417F67-7514-459E-B05F-71A88F935A14}" destId="{091433CA-B5EA-4FB0-88A8-4474E6053D68}" srcOrd="0" destOrd="0" presId="urn:microsoft.com/office/officeart/2005/8/layout/venn1"/>
    <dgm:cxn modelId="{C6349FB3-DFA7-4887-8A57-C67450AE2BCF}" srcId="{3C417F67-7514-459E-B05F-71A88F935A14}" destId="{BBE7DAA6-C9F1-48C2-AA80-B8C7F029D34A}" srcOrd="0" destOrd="0" parTransId="{BDF72214-DD0A-49AC-B984-D0B77B639A74}" sibTransId="{BD901BD3-440E-4332-BDBE-BF62C37E8FD5}"/>
    <dgm:cxn modelId="{D86EA03A-2F2C-47CC-91D3-47D6B1AB879C}" srcId="{3C417F67-7514-459E-B05F-71A88F935A14}" destId="{8C167FF8-23B2-469D-8AA2-9A4EAE63975D}" srcOrd="1" destOrd="0" parTransId="{5FA76E33-28A1-4EBF-BAF3-804FBD35180F}" sibTransId="{99BF55BB-6108-4F21-92C3-9098A0EBE8CE}"/>
    <dgm:cxn modelId="{D22E81CD-4555-4D5C-BC58-33292252EE58}" type="presOf" srcId="{8C167FF8-23B2-469D-8AA2-9A4EAE63975D}" destId="{080D5583-2E2B-4104-A129-BC734751FE6D}" srcOrd="1" destOrd="0" presId="urn:microsoft.com/office/officeart/2005/8/layout/venn1"/>
    <dgm:cxn modelId="{45E1E4A7-EA93-44D8-8A8C-6C5112AB0AD9}" type="presParOf" srcId="{091433CA-B5EA-4FB0-88A8-4474E6053D68}" destId="{9C9383D2-0154-4627-83DD-7EFD22934A11}" srcOrd="0" destOrd="0" presId="urn:microsoft.com/office/officeart/2005/8/layout/venn1"/>
    <dgm:cxn modelId="{9F847E4F-6250-450B-B485-873CDB58D8C4}" type="presParOf" srcId="{091433CA-B5EA-4FB0-88A8-4474E6053D68}" destId="{872EA099-063D-4B39-8252-C9D7E7254F58}" srcOrd="1" destOrd="0" presId="urn:microsoft.com/office/officeart/2005/8/layout/venn1"/>
    <dgm:cxn modelId="{5FF44444-1583-43E9-B2E3-977EC4C52BD0}" type="presParOf" srcId="{091433CA-B5EA-4FB0-88A8-4474E6053D68}" destId="{EEBF64DD-BDE7-46DA-9317-C0107C32BE6E}" srcOrd="2" destOrd="0" presId="urn:microsoft.com/office/officeart/2005/8/layout/venn1"/>
    <dgm:cxn modelId="{E6597A53-F460-4A69-A237-998D82F4B4E6}" type="presParOf" srcId="{091433CA-B5EA-4FB0-88A8-4474E6053D68}" destId="{080D5583-2E2B-4104-A129-BC734751FE6D}" srcOrd="3" destOrd="0" presId="urn:microsoft.com/office/officeart/2005/8/layout/venn1"/>
    <dgm:cxn modelId="{BDC8E094-2949-4FF9-AC2D-BC83E64A7937}" type="presParOf" srcId="{091433CA-B5EA-4FB0-88A8-4474E6053D68}" destId="{BB4898D0-1468-460F-9295-7BA42D7CA9EA}" srcOrd="4" destOrd="0" presId="urn:microsoft.com/office/officeart/2005/8/layout/venn1"/>
    <dgm:cxn modelId="{7E3A9347-D2AE-48B8-BDA0-36953C610D6D}" type="presParOf" srcId="{091433CA-B5EA-4FB0-88A8-4474E6053D68}" destId="{5A8FD293-8BEE-4BE8-8A59-36C7EB23C2D4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23A15C0-8CA2-4B8B-9D09-DF8D3100E798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it-IT"/>
        </a:p>
      </dgm:t>
    </dgm:pt>
    <dgm:pt modelId="{C1072D61-BABE-4704-B1C4-AEF698260738}">
      <dgm:prSet custT="1"/>
      <dgm:spPr/>
      <dgm:t>
        <a:bodyPr/>
        <a:lstStyle/>
        <a:p>
          <a:pPr rtl="0"/>
          <a:r>
            <a:rPr lang="it-IT" sz="1000" dirty="0" smtClean="0">
              <a:solidFill>
                <a:schemeClr val="tx1"/>
              </a:solidFill>
            </a:rPr>
            <a:t>Ambienti rassicuranti, ben illuminati, con spazi per il relax degli ospiti</a:t>
          </a:r>
          <a:endParaRPr lang="it-IT" sz="1000" dirty="0">
            <a:solidFill>
              <a:schemeClr val="tx1"/>
            </a:solidFill>
          </a:endParaRPr>
        </a:p>
      </dgm:t>
    </dgm:pt>
    <dgm:pt modelId="{D163C1D8-6FD2-4886-9742-576D903A3D2B}" type="parTrans" cxnId="{7223A304-B5D9-4C04-921D-D27DC56068C1}">
      <dgm:prSet/>
      <dgm:spPr/>
      <dgm:t>
        <a:bodyPr/>
        <a:lstStyle/>
        <a:p>
          <a:endParaRPr lang="it-IT" sz="2400">
            <a:solidFill>
              <a:schemeClr val="tx1"/>
            </a:solidFill>
          </a:endParaRPr>
        </a:p>
      </dgm:t>
    </dgm:pt>
    <dgm:pt modelId="{B283829A-5763-46DD-9BE5-EFAA4E2AC523}" type="sibTrans" cxnId="{7223A304-B5D9-4C04-921D-D27DC56068C1}">
      <dgm:prSet custT="1"/>
      <dgm:spPr/>
      <dgm:t>
        <a:bodyPr/>
        <a:lstStyle/>
        <a:p>
          <a:endParaRPr lang="it-IT" sz="800">
            <a:solidFill>
              <a:schemeClr val="tx1"/>
            </a:solidFill>
          </a:endParaRPr>
        </a:p>
      </dgm:t>
    </dgm:pt>
    <dgm:pt modelId="{2A3A0AF1-C1AC-49BE-AB01-7C334F688EA1}">
      <dgm:prSet custT="1"/>
      <dgm:spPr/>
      <dgm:t>
        <a:bodyPr/>
        <a:lstStyle/>
        <a:p>
          <a:pPr rtl="0"/>
          <a:r>
            <a:rPr lang="it-IT" sz="1000" smtClean="0">
              <a:solidFill>
                <a:schemeClr val="tx1"/>
              </a:solidFill>
            </a:rPr>
            <a:t>Pulsanti di allarme facilmente accessibili per gli operatori</a:t>
          </a:r>
          <a:endParaRPr lang="it-IT" sz="1000">
            <a:solidFill>
              <a:schemeClr val="tx1"/>
            </a:solidFill>
          </a:endParaRPr>
        </a:p>
      </dgm:t>
    </dgm:pt>
    <dgm:pt modelId="{EA7804E3-468F-4BB6-89C7-8DF74D0B6C3C}" type="parTrans" cxnId="{B9C36697-3611-4A44-BBC6-223F19C123B1}">
      <dgm:prSet/>
      <dgm:spPr/>
      <dgm:t>
        <a:bodyPr/>
        <a:lstStyle/>
        <a:p>
          <a:endParaRPr lang="it-IT" sz="2400">
            <a:solidFill>
              <a:schemeClr val="tx1"/>
            </a:solidFill>
          </a:endParaRPr>
        </a:p>
      </dgm:t>
    </dgm:pt>
    <dgm:pt modelId="{5E20EA8F-CF05-4886-BB6E-09EC9621C77C}" type="sibTrans" cxnId="{B9C36697-3611-4A44-BBC6-223F19C123B1}">
      <dgm:prSet custT="1"/>
      <dgm:spPr/>
      <dgm:t>
        <a:bodyPr/>
        <a:lstStyle/>
        <a:p>
          <a:endParaRPr lang="it-IT" sz="800">
            <a:solidFill>
              <a:schemeClr val="tx1"/>
            </a:solidFill>
          </a:endParaRPr>
        </a:p>
      </dgm:t>
    </dgm:pt>
    <dgm:pt modelId="{010A8F04-26F8-493E-BAC8-3D874E859827}">
      <dgm:prSet custT="1"/>
      <dgm:spPr/>
      <dgm:t>
        <a:bodyPr/>
        <a:lstStyle/>
        <a:p>
          <a:pPr rtl="0"/>
          <a:r>
            <a:rPr lang="it-IT" sz="1000" smtClean="0">
              <a:solidFill>
                <a:schemeClr val="tx1"/>
              </a:solidFill>
            </a:rPr>
            <a:t>Controllo degli accessi (per evitare l’ingresso non autorizzato o aggressioni da parte di visitatori)</a:t>
          </a:r>
          <a:endParaRPr lang="it-IT" sz="1000">
            <a:solidFill>
              <a:schemeClr val="tx1"/>
            </a:solidFill>
          </a:endParaRPr>
        </a:p>
      </dgm:t>
    </dgm:pt>
    <dgm:pt modelId="{1EF09A22-4183-4F98-AE27-82430D4FBFAE}" type="parTrans" cxnId="{F70D3A68-9158-4364-B293-845AA9E4C242}">
      <dgm:prSet/>
      <dgm:spPr/>
      <dgm:t>
        <a:bodyPr/>
        <a:lstStyle/>
        <a:p>
          <a:endParaRPr lang="it-IT" sz="2400">
            <a:solidFill>
              <a:schemeClr val="tx1"/>
            </a:solidFill>
          </a:endParaRPr>
        </a:p>
      </dgm:t>
    </dgm:pt>
    <dgm:pt modelId="{4F54879E-AB43-4589-AD93-6B5928A9524B}" type="sibTrans" cxnId="{F70D3A68-9158-4364-B293-845AA9E4C242}">
      <dgm:prSet custT="1"/>
      <dgm:spPr/>
      <dgm:t>
        <a:bodyPr/>
        <a:lstStyle/>
        <a:p>
          <a:endParaRPr lang="it-IT" sz="800">
            <a:solidFill>
              <a:schemeClr val="tx1"/>
            </a:solidFill>
          </a:endParaRPr>
        </a:p>
      </dgm:t>
    </dgm:pt>
    <dgm:pt modelId="{F133CEA2-8C0E-4E6E-9747-D928F23DC018}">
      <dgm:prSet custT="1"/>
      <dgm:spPr/>
      <dgm:t>
        <a:bodyPr/>
        <a:lstStyle/>
        <a:p>
          <a:pPr rtl="0"/>
          <a:r>
            <a:rPr lang="it-IT" sz="1000" smtClean="0">
              <a:solidFill>
                <a:schemeClr val="tx1"/>
              </a:solidFill>
            </a:rPr>
            <a:t>Lavorare sempre in </a:t>
          </a:r>
          <a:r>
            <a:rPr lang="it-IT" sz="1000" b="1" smtClean="0">
              <a:solidFill>
                <a:schemeClr val="tx1"/>
              </a:solidFill>
            </a:rPr>
            <a:t>coppia nei momenti critici</a:t>
          </a:r>
          <a:r>
            <a:rPr lang="it-IT" sz="1000" smtClean="0">
              <a:solidFill>
                <a:schemeClr val="tx1"/>
              </a:solidFill>
            </a:rPr>
            <a:t>, specie con pazienti noti per atteggiamenti aggressivi.</a:t>
          </a:r>
          <a:endParaRPr lang="it-IT" sz="1000">
            <a:solidFill>
              <a:schemeClr val="tx1"/>
            </a:solidFill>
          </a:endParaRPr>
        </a:p>
      </dgm:t>
    </dgm:pt>
    <dgm:pt modelId="{C5AF16B4-D550-4B3B-B49A-BAC42F97E5F0}" type="parTrans" cxnId="{DA3B6E3E-AB55-46F4-9AC0-314364274BCC}">
      <dgm:prSet/>
      <dgm:spPr/>
      <dgm:t>
        <a:bodyPr/>
        <a:lstStyle/>
        <a:p>
          <a:endParaRPr lang="it-IT" sz="2400">
            <a:solidFill>
              <a:schemeClr val="tx1"/>
            </a:solidFill>
          </a:endParaRPr>
        </a:p>
      </dgm:t>
    </dgm:pt>
    <dgm:pt modelId="{1E33547D-2D1C-4791-9188-7D0FD6882605}" type="sibTrans" cxnId="{DA3B6E3E-AB55-46F4-9AC0-314364274BCC}">
      <dgm:prSet custT="1"/>
      <dgm:spPr/>
      <dgm:t>
        <a:bodyPr/>
        <a:lstStyle/>
        <a:p>
          <a:endParaRPr lang="it-IT" sz="800">
            <a:solidFill>
              <a:schemeClr val="tx1"/>
            </a:solidFill>
          </a:endParaRPr>
        </a:p>
      </dgm:t>
    </dgm:pt>
    <dgm:pt modelId="{FF8DFEAF-1AC0-4B52-A1AF-6814BB76CE4D}">
      <dgm:prSet custT="1"/>
      <dgm:spPr/>
      <dgm:t>
        <a:bodyPr/>
        <a:lstStyle/>
        <a:p>
          <a:pPr rtl="0"/>
          <a:r>
            <a:rPr lang="it-IT" sz="1000" smtClean="0">
              <a:solidFill>
                <a:schemeClr val="tx1"/>
              </a:solidFill>
            </a:rPr>
            <a:t>Garantire </a:t>
          </a:r>
          <a:r>
            <a:rPr lang="it-IT" sz="1000" b="1" smtClean="0">
              <a:solidFill>
                <a:schemeClr val="tx1"/>
              </a:solidFill>
            </a:rPr>
            <a:t>pausa e recupero</a:t>
          </a:r>
          <a:r>
            <a:rPr lang="it-IT" sz="1000" smtClean="0">
              <a:solidFill>
                <a:schemeClr val="tx1"/>
              </a:solidFill>
            </a:rPr>
            <a:t> adeguati al personale per evitare stress e burnout</a:t>
          </a:r>
          <a:endParaRPr lang="it-IT" sz="1000">
            <a:solidFill>
              <a:schemeClr val="tx1"/>
            </a:solidFill>
          </a:endParaRPr>
        </a:p>
      </dgm:t>
    </dgm:pt>
    <dgm:pt modelId="{1E0C8884-AEB4-49CA-AD12-20D7EBFE2B14}" type="parTrans" cxnId="{5B3D6258-83AA-418C-B36F-0C2760ECDDA0}">
      <dgm:prSet/>
      <dgm:spPr/>
      <dgm:t>
        <a:bodyPr/>
        <a:lstStyle/>
        <a:p>
          <a:endParaRPr lang="it-IT" sz="2400">
            <a:solidFill>
              <a:schemeClr val="tx1"/>
            </a:solidFill>
          </a:endParaRPr>
        </a:p>
      </dgm:t>
    </dgm:pt>
    <dgm:pt modelId="{B0F0F5C2-30F9-4607-9454-454282D17BC0}" type="sibTrans" cxnId="{5B3D6258-83AA-418C-B36F-0C2760ECDDA0}">
      <dgm:prSet custT="1"/>
      <dgm:spPr/>
      <dgm:t>
        <a:bodyPr/>
        <a:lstStyle/>
        <a:p>
          <a:endParaRPr lang="it-IT" sz="800">
            <a:solidFill>
              <a:schemeClr val="tx1"/>
            </a:solidFill>
          </a:endParaRPr>
        </a:p>
      </dgm:t>
    </dgm:pt>
    <dgm:pt modelId="{578D9CCC-9E9A-41E6-9702-7C66A2ED2F1E}">
      <dgm:prSet custT="1"/>
      <dgm:spPr/>
      <dgm:t>
        <a:bodyPr/>
        <a:lstStyle/>
        <a:p>
          <a:pPr rtl="0"/>
          <a:r>
            <a:rPr lang="it-IT" sz="1000" smtClean="0">
              <a:solidFill>
                <a:schemeClr val="tx1"/>
              </a:solidFill>
            </a:rPr>
            <a:t>Pianificare i turni in modo equo, evitando sovraccarichi.</a:t>
          </a:r>
          <a:endParaRPr lang="it-IT" sz="1000">
            <a:solidFill>
              <a:schemeClr val="tx1"/>
            </a:solidFill>
          </a:endParaRPr>
        </a:p>
      </dgm:t>
    </dgm:pt>
    <dgm:pt modelId="{6B18FE57-4511-4980-8516-49D3A81656EF}" type="parTrans" cxnId="{BE9BD67E-F8ED-498F-85F7-B0645DDBFD5F}">
      <dgm:prSet/>
      <dgm:spPr/>
      <dgm:t>
        <a:bodyPr/>
        <a:lstStyle/>
        <a:p>
          <a:endParaRPr lang="it-IT" sz="2400">
            <a:solidFill>
              <a:schemeClr val="tx1"/>
            </a:solidFill>
          </a:endParaRPr>
        </a:p>
      </dgm:t>
    </dgm:pt>
    <dgm:pt modelId="{E2830033-FA8A-4327-9EDF-B28A4E989EA6}" type="sibTrans" cxnId="{BE9BD67E-F8ED-498F-85F7-B0645DDBFD5F}">
      <dgm:prSet custT="1"/>
      <dgm:spPr/>
      <dgm:t>
        <a:bodyPr/>
        <a:lstStyle/>
        <a:p>
          <a:endParaRPr lang="it-IT" sz="800">
            <a:solidFill>
              <a:schemeClr val="tx1"/>
            </a:solidFill>
          </a:endParaRPr>
        </a:p>
      </dgm:t>
    </dgm:pt>
    <dgm:pt modelId="{E56D752B-767E-4226-A020-CA31430ECA6C}" type="pres">
      <dgm:prSet presAssocID="{023A15C0-8CA2-4B8B-9D09-DF8D3100E79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CB7BB21C-FDBF-416F-89CD-C8C8E4B89E70}" type="pres">
      <dgm:prSet presAssocID="{C1072D61-BABE-4704-B1C4-AEF698260738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E481350-C495-41E5-85FC-B25DA5892863}" type="pres">
      <dgm:prSet presAssocID="{B283829A-5763-46DD-9BE5-EFAA4E2AC523}" presName="sibTrans" presStyleLbl="sibTrans2D1" presStyleIdx="0" presStyleCnt="6"/>
      <dgm:spPr/>
      <dgm:t>
        <a:bodyPr/>
        <a:lstStyle/>
        <a:p>
          <a:endParaRPr lang="it-IT"/>
        </a:p>
      </dgm:t>
    </dgm:pt>
    <dgm:pt modelId="{2119D8BC-3D60-46C7-9175-3FAD2DDF1E0E}" type="pres">
      <dgm:prSet presAssocID="{B283829A-5763-46DD-9BE5-EFAA4E2AC523}" presName="connectorText" presStyleLbl="sibTrans2D1" presStyleIdx="0" presStyleCnt="6"/>
      <dgm:spPr/>
      <dgm:t>
        <a:bodyPr/>
        <a:lstStyle/>
        <a:p>
          <a:endParaRPr lang="it-IT"/>
        </a:p>
      </dgm:t>
    </dgm:pt>
    <dgm:pt modelId="{AB1E8FD2-167F-428E-B40D-B011BBBD0FAA}" type="pres">
      <dgm:prSet presAssocID="{2A3A0AF1-C1AC-49BE-AB01-7C334F688EA1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02842C9-780A-41E5-9D0A-9B279AA6F51F}" type="pres">
      <dgm:prSet presAssocID="{5E20EA8F-CF05-4886-BB6E-09EC9621C77C}" presName="sibTrans" presStyleLbl="sibTrans2D1" presStyleIdx="1" presStyleCnt="6"/>
      <dgm:spPr/>
      <dgm:t>
        <a:bodyPr/>
        <a:lstStyle/>
        <a:p>
          <a:endParaRPr lang="it-IT"/>
        </a:p>
      </dgm:t>
    </dgm:pt>
    <dgm:pt modelId="{50A1F0D7-FF55-4DAF-A37C-56D383BDC83F}" type="pres">
      <dgm:prSet presAssocID="{5E20EA8F-CF05-4886-BB6E-09EC9621C77C}" presName="connectorText" presStyleLbl="sibTrans2D1" presStyleIdx="1" presStyleCnt="6"/>
      <dgm:spPr/>
      <dgm:t>
        <a:bodyPr/>
        <a:lstStyle/>
        <a:p>
          <a:endParaRPr lang="it-IT"/>
        </a:p>
      </dgm:t>
    </dgm:pt>
    <dgm:pt modelId="{FE0F405C-5903-4A50-8720-2B12E854ADDE}" type="pres">
      <dgm:prSet presAssocID="{010A8F04-26F8-493E-BAC8-3D874E859827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B181F70-4AB7-4737-B891-A131846D000D}" type="pres">
      <dgm:prSet presAssocID="{4F54879E-AB43-4589-AD93-6B5928A9524B}" presName="sibTrans" presStyleLbl="sibTrans2D1" presStyleIdx="2" presStyleCnt="6"/>
      <dgm:spPr/>
      <dgm:t>
        <a:bodyPr/>
        <a:lstStyle/>
        <a:p>
          <a:endParaRPr lang="it-IT"/>
        </a:p>
      </dgm:t>
    </dgm:pt>
    <dgm:pt modelId="{C12E7C4D-14FA-49F4-BD6D-D31BD63E24B6}" type="pres">
      <dgm:prSet presAssocID="{4F54879E-AB43-4589-AD93-6B5928A9524B}" presName="connectorText" presStyleLbl="sibTrans2D1" presStyleIdx="2" presStyleCnt="6"/>
      <dgm:spPr/>
      <dgm:t>
        <a:bodyPr/>
        <a:lstStyle/>
        <a:p>
          <a:endParaRPr lang="it-IT"/>
        </a:p>
      </dgm:t>
    </dgm:pt>
    <dgm:pt modelId="{A2F0AD83-1623-4538-9161-F6F60A6236A0}" type="pres">
      <dgm:prSet presAssocID="{F133CEA2-8C0E-4E6E-9747-D928F23DC01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07632BF-8018-485B-A70E-A9628EE0B174}" type="pres">
      <dgm:prSet presAssocID="{1E33547D-2D1C-4791-9188-7D0FD6882605}" presName="sibTrans" presStyleLbl="sibTrans2D1" presStyleIdx="3" presStyleCnt="6"/>
      <dgm:spPr/>
      <dgm:t>
        <a:bodyPr/>
        <a:lstStyle/>
        <a:p>
          <a:endParaRPr lang="it-IT"/>
        </a:p>
      </dgm:t>
    </dgm:pt>
    <dgm:pt modelId="{3C49A9EB-F5CF-4377-ADE1-DDB9DBC7DCC8}" type="pres">
      <dgm:prSet presAssocID="{1E33547D-2D1C-4791-9188-7D0FD6882605}" presName="connectorText" presStyleLbl="sibTrans2D1" presStyleIdx="3" presStyleCnt="6"/>
      <dgm:spPr/>
      <dgm:t>
        <a:bodyPr/>
        <a:lstStyle/>
        <a:p>
          <a:endParaRPr lang="it-IT"/>
        </a:p>
      </dgm:t>
    </dgm:pt>
    <dgm:pt modelId="{F12B65FA-9B46-40DD-89F7-45E0359A5421}" type="pres">
      <dgm:prSet presAssocID="{FF8DFEAF-1AC0-4B52-A1AF-6814BB76CE4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CA704BA-4C6F-4C36-9571-729933A7D166}" type="pres">
      <dgm:prSet presAssocID="{B0F0F5C2-30F9-4607-9454-454282D17BC0}" presName="sibTrans" presStyleLbl="sibTrans2D1" presStyleIdx="4" presStyleCnt="6"/>
      <dgm:spPr/>
      <dgm:t>
        <a:bodyPr/>
        <a:lstStyle/>
        <a:p>
          <a:endParaRPr lang="it-IT"/>
        </a:p>
      </dgm:t>
    </dgm:pt>
    <dgm:pt modelId="{3C3DE2A4-D9ED-4B5A-A289-E51FAF4B2539}" type="pres">
      <dgm:prSet presAssocID="{B0F0F5C2-30F9-4607-9454-454282D17BC0}" presName="connectorText" presStyleLbl="sibTrans2D1" presStyleIdx="4" presStyleCnt="6"/>
      <dgm:spPr/>
      <dgm:t>
        <a:bodyPr/>
        <a:lstStyle/>
        <a:p>
          <a:endParaRPr lang="it-IT"/>
        </a:p>
      </dgm:t>
    </dgm:pt>
    <dgm:pt modelId="{4FAC3FD7-B0A1-44F9-B90C-7470B3A22E64}" type="pres">
      <dgm:prSet presAssocID="{578D9CCC-9E9A-41E6-9702-7C66A2ED2F1E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2BA7B73-15D7-4790-BCC8-F7203902587E}" type="pres">
      <dgm:prSet presAssocID="{E2830033-FA8A-4327-9EDF-B28A4E989EA6}" presName="sibTrans" presStyleLbl="sibTrans2D1" presStyleIdx="5" presStyleCnt="6"/>
      <dgm:spPr/>
      <dgm:t>
        <a:bodyPr/>
        <a:lstStyle/>
        <a:p>
          <a:endParaRPr lang="it-IT"/>
        </a:p>
      </dgm:t>
    </dgm:pt>
    <dgm:pt modelId="{F2DE5A68-702C-4FE3-8009-9114D74A0A04}" type="pres">
      <dgm:prSet presAssocID="{E2830033-FA8A-4327-9EDF-B28A4E989EA6}" presName="connectorText" presStyleLbl="sibTrans2D1" presStyleIdx="5" presStyleCnt="6"/>
      <dgm:spPr/>
      <dgm:t>
        <a:bodyPr/>
        <a:lstStyle/>
        <a:p>
          <a:endParaRPr lang="it-IT"/>
        </a:p>
      </dgm:t>
    </dgm:pt>
  </dgm:ptLst>
  <dgm:cxnLst>
    <dgm:cxn modelId="{03CEC380-8BAD-4361-931E-3CFAEE6B1BD1}" type="presOf" srcId="{010A8F04-26F8-493E-BAC8-3D874E859827}" destId="{FE0F405C-5903-4A50-8720-2B12E854ADDE}" srcOrd="0" destOrd="0" presId="urn:microsoft.com/office/officeart/2005/8/layout/cycle2"/>
    <dgm:cxn modelId="{DA3B6E3E-AB55-46F4-9AC0-314364274BCC}" srcId="{023A15C0-8CA2-4B8B-9D09-DF8D3100E798}" destId="{F133CEA2-8C0E-4E6E-9747-D928F23DC018}" srcOrd="3" destOrd="0" parTransId="{C5AF16B4-D550-4B3B-B49A-BAC42F97E5F0}" sibTransId="{1E33547D-2D1C-4791-9188-7D0FD6882605}"/>
    <dgm:cxn modelId="{B4D6FAFE-EEDC-413E-91B1-283DA9AAFFF3}" type="presOf" srcId="{B0F0F5C2-30F9-4607-9454-454282D17BC0}" destId="{3C3DE2A4-D9ED-4B5A-A289-E51FAF4B2539}" srcOrd="1" destOrd="0" presId="urn:microsoft.com/office/officeart/2005/8/layout/cycle2"/>
    <dgm:cxn modelId="{BEE24CA5-151D-4F08-A9A3-59B10A8F2BB9}" type="presOf" srcId="{1E33547D-2D1C-4791-9188-7D0FD6882605}" destId="{3C49A9EB-F5CF-4377-ADE1-DDB9DBC7DCC8}" srcOrd="1" destOrd="0" presId="urn:microsoft.com/office/officeart/2005/8/layout/cycle2"/>
    <dgm:cxn modelId="{BE9BD67E-F8ED-498F-85F7-B0645DDBFD5F}" srcId="{023A15C0-8CA2-4B8B-9D09-DF8D3100E798}" destId="{578D9CCC-9E9A-41E6-9702-7C66A2ED2F1E}" srcOrd="5" destOrd="0" parTransId="{6B18FE57-4511-4980-8516-49D3A81656EF}" sibTransId="{E2830033-FA8A-4327-9EDF-B28A4E989EA6}"/>
    <dgm:cxn modelId="{2719EE0E-0550-4A0F-ADF3-7E73635FC873}" type="presOf" srcId="{E2830033-FA8A-4327-9EDF-B28A4E989EA6}" destId="{F2DE5A68-702C-4FE3-8009-9114D74A0A04}" srcOrd="1" destOrd="0" presId="urn:microsoft.com/office/officeart/2005/8/layout/cycle2"/>
    <dgm:cxn modelId="{B9C36697-3611-4A44-BBC6-223F19C123B1}" srcId="{023A15C0-8CA2-4B8B-9D09-DF8D3100E798}" destId="{2A3A0AF1-C1AC-49BE-AB01-7C334F688EA1}" srcOrd="1" destOrd="0" parTransId="{EA7804E3-468F-4BB6-89C7-8DF74D0B6C3C}" sibTransId="{5E20EA8F-CF05-4886-BB6E-09EC9621C77C}"/>
    <dgm:cxn modelId="{75C74644-5974-44AD-B81F-E7EC65FF28C7}" type="presOf" srcId="{B0F0F5C2-30F9-4607-9454-454282D17BC0}" destId="{6CA704BA-4C6F-4C36-9571-729933A7D166}" srcOrd="0" destOrd="0" presId="urn:microsoft.com/office/officeart/2005/8/layout/cycle2"/>
    <dgm:cxn modelId="{7223A304-B5D9-4C04-921D-D27DC56068C1}" srcId="{023A15C0-8CA2-4B8B-9D09-DF8D3100E798}" destId="{C1072D61-BABE-4704-B1C4-AEF698260738}" srcOrd="0" destOrd="0" parTransId="{D163C1D8-6FD2-4886-9742-576D903A3D2B}" sibTransId="{B283829A-5763-46DD-9BE5-EFAA4E2AC523}"/>
    <dgm:cxn modelId="{3BB5A574-FE88-414B-A6D5-BAC43DFADD36}" type="presOf" srcId="{FF8DFEAF-1AC0-4B52-A1AF-6814BB76CE4D}" destId="{F12B65FA-9B46-40DD-89F7-45E0359A5421}" srcOrd="0" destOrd="0" presId="urn:microsoft.com/office/officeart/2005/8/layout/cycle2"/>
    <dgm:cxn modelId="{0DF159C3-D10A-4834-A246-35A8D79BD654}" type="presOf" srcId="{5E20EA8F-CF05-4886-BB6E-09EC9621C77C}" destId="{C02842C9-780A-41E5-9D0A-9B279AA6F51F}" srcOrd="0" destOrd="0" presId="urn:microsoft.com/office/officeart/2005/8/layout/cycle2"/>
    <dgm:cxn modelId="{1C3AA481-32B5-41A3-B5EA-F897DC85BE1D}" type="presOf" srcId="{4F54879E-AB43-4589-AD93-6B5928A9524B}" destId="{C12E7C4D-14FA-49F4-BD6D-D31BD63E24B6}" srcOrd="1" destOrd="0" presId="urn:microsoft.com/office/officeart/2005/8/layout/cycle2"/>
    <dgm:cxn modelId="{5B3D6258-83AA-418C-B36F-0C2760ECDDA0}" srcId="{023A15C0-8CA2-4B8B-9D09-DF8D3100E798}" destId="{FF8DFEAF-1AC0-4B52-A1AF-6814BB76CE4D}" srcOrd="4" destOrd="0" parTransId="{1E0C8884-AEB4-49CA-AD12-20D7EBFE2B14}" sibTransId="{B0F0F5C2-30F9-4607-9454-454282D17BC0}"/>
    <dgm:cxn modelId="{9FAB0946-2471-48CC-9F45-CBBE367F91A5}" type="presOf" srcId="{F133CEA2-8C0E-4E6E-9747-D928F23DC018}" destId="{A2F0AD83-1623-4538-9161-F6F60A6236A0}" srcOrd="0" destOrd="0" presId="urn:microsoft.com/office/officeart/2005/8/layout/cycle2"/>
    <dgm:cxn modelId="{8002466B-940E-4EBA-A053-17576EAECD73}" type="presOf" srcId="{B283829A-5763-46DD-9BE5-EFAA4E2AC523}" destId="{2119D8BC-3D60-46C7-9175-3FAD2DDF1E0E}" srcOrd="1" destOrd="0" presId="urn:microsoft.com/office/officeart/2005/8/layout/cycle2"/>
    <dgm:cxn modelId="{41369C39-95A4-4895-A791-D50AC8A539F1}" type="presOf" srcId="{C1072D61-BABE-4704-B1C4-AEF698260738}" destId="{CB7BB21C-FDBF-416F-89CD-C8C8E4B89E70}" srcOrd="0" destOrd="0" presId="urn:microsoft.com/office/officeart/2005/8/layout/cycle2"/>
    <dgm:cxn modelId="{3DCDFB0C-CEF7-437B-A14F-7C2655177116}" type="presOf" srcId="{B283829A-5763-46DD-9BE5-EFAA4E2AC523}" destId="{DE481350-C495-41E5-85FC-B25DA5892863}" srcOrd="0" destOrd="0" presId="urn:microsoft.com/office/officeart/2005/8/layout/cycle2"/>
    <dgm:cxn modelId="{024A0E69-DF9C-458A-B7B0-E3802F3E74D6}" type="presOf" srcId="{2A3A0AF1-C1AC-49BE-AB01-7C334F688EA1}" destId="{AB1E8FD2-167F-428E-B40D-B011BBBD0FAA}" srcOrd="0" destOrd="0" presId="urn:microsoft.com/office/officeart/2005/8/layout/cycle2"/>
    <dgm:cxn modelId="{9471AB73-40D4-4E70-9308-E4EB60F3AD62}" type="presOf" srcId="{1E33547D-2D1C-4791-9188-7D0FD6882605}" destId="{707632BF-8018-485B-A70E-A9628EE0B174}" srcOrd="0" destOrd="0" presId="urn:microsoft.com/office/officeart/2005/8/layout/cycle2"/>
    <dgm:cxn modelId="{8AEFF107-408A-4F81-8AA7-E50B40FA563E}" type="presOf" srcId="{5E20EA8F-CF05-4886-BB6E-09EC9621C77C}" destId="{50A1F0D7-FF55-4DAF-A37C-56D383BDC83F}" srcOrd="1" destOrd="0" presId="urn:microsoft.com/office/officeart/2005/8/layout/cycle2"/>
    <dgm:cxn modelId="{8680D781-9E0D-4090-BE2A-CC55DCBD294D}" type="presOf" srcId="{E2830033-FA8A-4327-9EDF-B28A4E989EA6}" destId="{62BA7B73-15D7-4790-BCC8-F7203902587E}" srcOrd="0" destOrd="0" presId="urn:microsoft.com/office/officeart/2005/8/layout/cycle2"/>
    <dgm:cxn modelId="{F70D3A68-9158-4364-B293-845AA9E4C242}" srcId="{023A15C0-8CA2-4B8B-9D09-DF8D3100E798}" destId="{010A8F04-26F8-493E-BAC8-3D874E859827}" srcOrd="2" destOrd="0" parTransId="{1EF09A22-4183-4F98-AE27-82430D4FBFAE}" sibTransId="{4F54879E-AB43-4589-AD93-6B5928A9524B}"/>
    <dgm:cxn modelId="{2814C6B1-FF48-43EB-97E2-3E855762492C}" type="presOf" srcId="{4F54879E-AB43-4589-AD93-6B5928A9524B}" destId="{0B181F70-4AB7-4737-B891-A131846D000D}" srcOrd="0" destOrd="0" presId="urn:microsoft.com/office/officeart/2005/8/layout/cycle2"/>
    <dgm:cxn modelId="{721F64D2-0895-4347-89B9-36799691495A}" type="presOf" srcId="{023A15C0-8CA2-4B8B-9D09-DF8D3100E798}" destId="{E56D752B-767E-4226-A020-CA31430ECA6C}" srcOrd="0" destOrd="0" presId="urn:microsoft.com/office/officeart/2005/8/layout/cycle2"/>
    <dgm:cxn modelId="{1F6D91E6-8D72-4A66-88B1-5BEF8C176BE2}" type="presOf" srcId="{578D9CCC-9E9A-41E6-9702-7C66A2ED2F1E}" destId="{4FAC3FD7-B0A1-44F9-B90C-7470B3A22E64}" srcOrd="0" destOrd="0" presId="urn:microsoft.com/office/officeart/2005/8/layout/cycle2"/>
    <dgm:cxn modelId="{E2E17B09-2E03-456A-BE58-AF77CE5CEF8C}" type="presParOf" srcId="{E56D752B-767E-4226-A020-CA31430ECA6C}" destId="{CB7BB21C-FDBF-416F-89CD-C8C8E4B89E70}" srcOrd="0" destOrd="0" presId="urn:microsoft.com/office/officeart/2005/8/layout/cycle2"/>
    <dgm:cxn modelId="{F419134A-8D1F-4F07-8141-AD7D6BC88989}" type="presParOf" srcId="{E56D752B-767E-4226-A020-CA31430ECA6C}" destId="{DE481350-C495-41E5-85FC-B25DA5892863}" srcOrd="1" destOrd="0" presId="urn:microsoft.com/office/officeart/2005/8/layout/cycle2"/>
    <dgm:cxn modelId="{7BACA9FF-99E6-4D66-93B0-EE460E4D718E}" type="presParOf" srcId="{DE481350-C495-41E5-85FC-B25DA5892863}" destId="{2119D8BC-3D60-46C7-9175-3FAD2DDF1E0E}" srcOrd="0" destOrd="0" presId="urn:microsoft.com/office/officeart/2005/8/layout/cycle2"/>
    <dgm:cxn modelId="{341DC99D-24D5-4FA6-836A-A8BF86A0B4E5}" type="presParOf" srcId="{E56D752B-767E-4226-A020-CA31430ECA6C}" destId="{AB1E8FD2-167F-428E-B40D-B011BBBD0FAA}" srcOrd="2" destOrd="0" presId="urn:microsoft.com/office/officeart/2005/8/layout/cycle2"/>
    <dgm:cxn modelId="{4FF6C1D8-87AB-4588-91BE-028BD30DE3E8}" type="presParOf" srcId="{E56D752B-767E-4226-A020-CA31430ECA6C}" destId="{C02842C9-780A-41E5-9D0A-9B279AA6F51F}" srcOrd="3" destOrd="0" presId="urn:microsoft.com/office/officeart/2005/8/layout/cycle2"/>
    <dgm:cxn modelId="{6F93D0EC-150F-47BA-8C35-0ED888E36881}" type="presParOf" srcId="{C02842C9-780A-41E5-9D0A-9B279AA6F51F}" destId="{50A1F0D7-FF55-4DAF-A37C-56D383BDC83F}" srcOrd="0" destOrd="0" presId="urn:microsoft.com/office/officeart/2005/8/layout/cycle2"/>
    <dgm:cxn modelId="{323845AB-52CB-45E3-8379-16299DCB66C1}" type="presParOf" srcId="{E56D752B-767E-4226-A020-CA31430ECA6C}" destId="{FE0F405C-5903-4A50-8720-2B12E854ADDE}" srcOrd="4" destOrd="0" presId="urn:microsoft.com/office/officeart/2005/8/layout/cycle2"/>
    <dgm:cxn modelId="{5414D0BB-11BA-4B59-8DAD-59B2F029374E}" type="presParOf" srcId="{E56D752B-767E-4226-A020-CA31430ECA6C}" destId="{0B181F70-4AB7-4737-B891-A131846D000D}" srcOrd="5" destOrd="0" presId="urn:microsoft.com/office/officeart/2005/8/layout/cycle2"/>
    <dgm:cxn modelId="{AE75A152-DFB2-486A-ACB6-E2E634DF5AF4}" type="presParOf" srcId="{0B181F70-4AB7-4737-B891-A131846D000D}" destId="{C12E7C4D-14FA-49F4-BD6D-D31BD63E24B6}" srcOrd="0" destOrd="0" presId="urn:microsoft.com/office/officeart/2005/8/layout/cycle2"/>
    <dgm:cxn modelId="{CC0565CB-6074-4C35-AA06-28D4D72120B8}" type="presParOf" srcId="{E56D752B-767E-4226-A020-CA31430ECA6C}" destId="{A2F0AD83-1623-4538-9161-F6F60A6236A0}" srcOrd="6" destOrd="0" presId="urn:microsoft.com/office/officeart/2005/8/layout/cycle2"/>
    <dgm:cxn modelId="{55619A72-273B-4D2A-B3C0-C87A336A3CC2}" type="presParOf" srcId="{E56D752B-767E-4226-A020-CA31430ECA6C}" destId="{707632BF-8018-485B-A70E-A9628EE0B174}" srcOrd="7" destOrd="0" presId="urn:microsoft.com/office/officeart/2005/8/layout/cycle2"/>
    <dgm:cxn modelId="{FA773FBA-5DD5-49A3-B79F-190DFDE73B7C}" type="presParOf" srcId="{707632BF-8018-485B-A70E-A9628EE0B174}" destId="{3C49A9EB-F5CF-4377-ADE1-DDB9DBC7DCC8}" srcOrd="0" destOrd="0" presId="urn:microsoft.com/office/officeart/2005/8/layout/cycle2"/>
    <dgm:cxn modelId="{C02B9E97-828E-4D0D-A5B5-A7A686457EF9}" type="presParOf" srcId="{E56D752B-767E-4226-A020-CA31430ECA6C}" destId="{F12B65FA-9B46-40DD-89F7-45E0359A5421}" srcOrd="8" destOrd="0" presId="urn:microsoft.com/office/officeart/2005/8/layout/cycle2"/>
    <dgm:cxn modelId="{E1CBA45C-D0B2-4880-BFC2-A073C1658618}" type="presParOf" srcId="{E56D752B-767E-4226-A020-CA31430ECA6C}" destId="{6CA704BA-4C6F-4C36-9571-729933A7D166}" srcOrd="9" destOrd="0" presId="urn:microsoft.com/office/officeart/2005/8/layout/cycle2"/>
    <dgm:cxn modelId="{BF9B3CE8-BABA-4D39-A584-7628C7254EF8}" type="presParOf" srcId="{6CA704BA-4C6F-4C36-9571-729933A7D166}" destId="{3C3DE2A4-D9ED-4B5A-A289-E51FAF4B2539}" srcOrd="0" destOrd="0" presId="urn:microsoft.com/office/officeart/2005/8/layout/cycle2"/>
    <dgm:cxn modelId="{EF69C0B8-D634-4CEC-A849-956377059441}" type="presParOf" srcId="{E56D752B-767E-4226-A020-CA31430ECA6C}" destId="{4FAC3FD7-B0A1-44F9-B90C-7470B3A22E64}" srcOrd="10" destOrd="0" presId="urn:microsoft.com/office/officeart/2005/8/layout/cycle2"/>
    <dgm:cxn modelId="{A3CB37EE-AEBD-46E9-95B8-4F1C4DEAA8E5}" type="presParOf" srcId="{E56D752B-767E-4226-A020-CA31430ECA6C}" destId="{62BA7B73-15D7-4790-BCC8-F7203902587E}" srcOrd="11" destOrd="0" presId="urn:microsoft.com/office/officeart/2005/8/layout/cycle2"/>
    <dgm:cxn modelId="{FD8E83B9-A66C-4E6B-A634-2398C748C6D7}" type="presParOf" srcId="{62BA7B73-15D7-4790-BCC8-F7203902587E}" destId="{F2DE5A68-702C-4FE3-8009-9114D74A0A0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9E31927-73A3-4B4E-A05B-41FE5A33A6FC}" type="doc">
      <dgm:prSet loTypeId="urn:microsoft.com/office/officeart/2005/8/layout/matrix3" loCatId="matrix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4EFDC688-5C94-464F-B081-F3C53B64039A}">
      <dgm:prSet/>
      <dgm:spPr>
        <a:ln>
          <a:solidFill>
            <a:schemeClr val="tx1"/>
          </a:solidFill>
        </a:ln>
      </dgm:spPr>
      <dgm:t>
        <a:bodyPr/>
        <a:lstStyle/>
        <a:p>
          <a:pPr rtl="0"/>
          <a:r>
            <a:rPr lang="it-IT" dirty="0" smtClean="0">
              <a:solidFill>
                <a:schemeClr val="tx1"/>
              </a:solidFill>
            </a:rPr>
            <a:t>Incontri regolari di </a:t>
          </a:r>
          <a:r>
            <a:rPr lang="it-IT" b="1" dirty="0" smtClean="0">
              <a:solidFill>
                <a:schemeClr val="tx1"/>
              </a:solidFill>
            </a:rPr>
            <a:t>equipe</a:t>
          </a:r>
          <a:r>
            <a:rPr lang="it-IT" dirty="0" smtClean="0">
              <a:solidFill>
                <a:schemeClr val="tx1"/>
              </a:solidFill>
            </a:rPr>
            <a:t> per discutere casi difficili e condividere soluzioni.</a:t>
          </a:r>
          <a:endParaRPr lang="it-IT" dirty="0">
            <a:solidFill>
              <a:schemeClr val="tx1"/>
            </a:solidFill>
          </a:endParaRPr>
        </a:p>
      </dgm:t>
    </dgm:pt>
    <dgm:pt modelId="{6D94F896-0214-40D4-8097-B3AB1AB2765E}" type="parTrans" cxnId="{38B58628-54A8-4EED-9A8B-023E7C03C2E4}">
      <dgm:prSet/>
      <dgm:spPr/>
      <dgm:t>
        <a:bodyPr/>
        <a:lstStyle/>
        <a:p>
          <a:endParaRPr lang="it-IT"/>
        </a:p>
      </dgm:t>
    </dgm:pt>
    <dgm:pt modelId="{156AE341-1AC7-418F-8CE2-95CCAB2EC659}" type="sibTrans" cxnId="{38B58628-54A8-4EED-9A8B-023E7C03C2E4}">
      <dgm:prSet/>
      <dgm:spPr/>
      <dgm:t>
        <a:bodyPr/>
        <a:lstStyle/>
        <a:p>
          <a:endParaRPr lang="it-IT"/>
        </a:p>
      </dgm:t>
    </dgm:pt>
    <dgm:pt modelId="{17E2762D-428B-47DB-8F82-A27559A4E0AD}">
      <dgm:prSet/>
      <dgm:spPr>
        <a:ln>
          <a:solidFill>
            <a:schemeClr val="tx1"/>
          </a:solidFill>
        </a:ln>
      </dgm:spPr>
      <dgm:t>
        <a:bodyPr/>
        <a:lstStyle/>
        <a:p>
          <a:pPr rtl="0"/>
          <a:r>
            <a:rPr lang="it-IT" dirty="0" smtClean="0">
              <a:solidFill>
                <a:schemeClr val="tx1"/>
              </a:solidFill>
            </a:rPr>
            <a:t>Sviluppare un clima di lavoro sereno, dove è possibile </a:t>
          </a:r>
          <a:r>
            <a:rPr lang="it-IT" b="1" dirty="0" smtClean="0">
              <a:solidFill>
                <a:schemeClr val="tx1"/>
              </a:solidFill>
            </a:rPr>
            <a:t>parlare apertamente</a:t>
          </a:r>
          <a:r>
            <a:rPr lang="it-IT" dirty="0" smtClean="0">
              <a:solidFill>
                <a:schemeClr val="tx1"/>
              </a:solidFill>
            </a:rPr>
            <a:t> di problemi.</a:t>
          </a:r>
          <a:endParaRPr lang="it-IT" dirty="0">
            <a:solidFill>
              <a:schemeClr val="tx1"/>
            </a:solidFill>
          </a:endParaRPr>
        </a:p>
      </dgm:t>
    </dgm:pt>
    <dgm:pt modelId="{EFF6CB08-88A6-4A6F-807E-56F4F528E0D8}" type="parTrans" cxnId="{B4BE293D-AF54-4728-BFD5-AAE1F1191593}">
      <dgm:prSet/>
      <dgm:spPr/>
      <dgm:t>
        <a:bodyPr/>
        <a:lstStyle/>
        <a:p>
          <a:endParaRPr lang="it-IT"/>
        </a:p>
      </dgm:t>
    </dgm:pt>
    <dgm:pt modelId="{11398DBA-A7A1-4467-B079-0F766D2A0FAC}" type="sibTrans" cxnId="{B4BE293D-AF54-4728-BFD5-AAE1F1191593}">
      <dgm:prSet/>
      <dgm:spPr/>
      <dgm:t>
        <a:bodyPr/>
        <a:lstStyle/>
        <a:p>
          <a:endParaRPr lang="it-IT"/>
        </a:p>
      </dgm:t>
    </dgm:pt>
    <dgm:pt modelId="{C5EA65B9-D516-4A41-BECE-623722DB1B95}">
      <dgm:prSet/>
      <dgm:spPr>
        <a:ln>
          <a:solidFill>
            <a:schemeClr val="tx1"/>
          </a:solidFill>
        </a:ln>
      </dgm:spPr>
      <dgm:t>
        <a:bodyPr/>
        <a:lstStyle/>
        <a:p>
          <a:pPr rtl="0"/>
          <a:r>
            <a:rPr lang="it-IT" dirty="0" smtClean="0">
              <a:solidFill>
                <a:schemeClr val="tx1"/>
              </a:solidFill>
            </a:rPr>
            <a:t>Protocollo interno per </a:t>
          </a:r>
          <a:r>
            <a:rPr lang="it-IT" b="1" dirty="0" smtClean="0">
              <a:solidFill>
                <a:schemeClr val="tx1"/>
              </a:solidFill>
            </a:rPr>
            <a:t>gestione degli episodi di violenza</a:t>
          </a:r>
          <a:r>
            <a:rPr lang="it-IT" dirty="0" smtClean="0">
              <a:solidFill>
                <a:schemeClr val="tx1"/>
              </a:solidFill>
            </a:rPr>
            <a:t> (chi fa cosa, come reagire, come segnalarlo)</a:t>
          </a:r>
          <a:endParaRPr lang="it-IT" dirty="0">
            <a:solidFill>
              <a:schemeClr val="tx1"/>
            </a:solidFill>
          </a:endParaRPr>
        </a:p>
      </dgm:t>
    </dgm:pt>
    <dgm:pt modelId="{53184EAA-D4A3-4C37-AAA6-FE745F8F536B}" type="parTrans" cxnId="{5DE38B30-2623-442C-A5CF-43698ECA50D2}">
      <dgm:prSet/>
      <dgm:spPr/>
      <dgm:t>
        <a:bodyPr/>
        <a:lstStyle/>
        <a:p>
          <a:endParaRPr lang="it-IT"/>
        </a:p>
      </dgm:t>
    </dgm:pt>
    <dgm:pt modelId="{6B1CA2D3-4CFF-4F68-82D6-49AFA942A64E}" type="sibTrans" cxnId="{5DE38B30-2623-442C-A5CF-43698ECA50D2}">
      <dgm:prSet/>
      <dgm:spPr/>
      <dgm:t>
        <a:bodyPr/>
        <a:lstStyle/>
        <a:p>
          <a:endParaRPr lang="it-IT"/>
        </a:p>
      </dgm:t>
    </dgm:pt>
    <dgm:pt modelId="{678DD06D-5975-418C-B5B2-27397FA40D8B}">
      <dgm:prSet/>
      <dgm:spPr>
        <a:ln>
          <a:solidFill>
            <a:schemeClr val="tx1"/>
          </a:solidFill>
        </a:ln>
      </dgm:spPr>
      <dgm:t>
        <a:bodyPr/>
        <a:lstStyle/>
        <a:p>
          <a:pPr rtl="0"/>
          <a:r>
            <a:rPr lang="it-IT" dirty="0" smtClean="0">
              <a:solidFill>
                <a:schemeClr val="tx1"/>
              </a:solidFill>
            </a:rPr>
            <a:t>Registro degli eventi aggressivi per monitorare e migliorare le strategie</a:t>
          </a:r>
          <a:endParaRPr lang="it-IT" dirty="0">
            <a:solidFill>
              <a:schemeClr val="tx1"/>
            </a:solidFill>
          </a:endParaRPr>
        </a:p>
      </dgm:t>
    </dgm:pt>
    <dgm:pt modelId="{1F1AFD32-9B12-4764-A86E-D53BAAE06F5F}" type="parTrans" cxnId="{9DE4CEAB-55B3-451B-B995-CDD2266967DD}">
      <dgm:prSet/>
      <dgm:spPr/>
      <dgm:t>
        <a:bodyPr/>
        <a:lstStyle/>
        <a:p>
          <a:endParaRPr lang="it-IT"/>
        </a:p>
      </dgm:t>
    </dgm:pt>
    <dgm:pt modelId="{2CE994FB-7270-47EA-92AB-1D7F652C195A}" type="sibTrans" cxnId="{9DE4CEAB-55B3-451B-B995-CDD2266967DD}">
      <dgm:prSet/>
      <dgm:spPr/>
      <dgm:t>
        <a:bodyPr/>
        <a:lstStyle/>
        <a:p>
          <a:endParaRPr lang="it-IT"/>
        </a:p>
      </dgm:t>
    </dgm:pt>
    <dgm:pt modelId="{D80FA319-BBE7-45C5-98F4-97954233C8A3}">
      <dgm:prSet/>
      <dgm:spPr/>
      <dgm:t>
        <a:bodyPr/>
        <a:lstStyle/>
        <a:p>
          <a:endParaRPr lang="it-IT"/>
        </a:p>
      </dgm:t>
    </dgm:pt>
    <dgm:pt modelId="{8B3B0B11-23DA-412F-9AA8-C3782B208D52}" type="parTrans" cxnId="{FC9ABD4C-4D19-471C-B110-7E36746EC8A3}">
      <dgm:prSet/>
      <dgm:spPr/>
      <dgm:t>
        <a:bodyPr/>
        <a:lstStyle/>
        <a:p>
          <a:endParaRPr lang="it-IT"/>
        </a:p>
      </dgm:t>
    </dgm:pt>
    <dgm:pt modelId="{91F759BD-27FF-42A6-99E8-BB3795642A1B}" type="sibTrans" cxnId="{FC9ABD4C-4D19-471C-B110-7E36746EC8A3}">
      <dgm:prSet/>
      <dgm:spPr/>
      <dgm:t>
        <a:bodyPr/>
        <a:lstStyle/>
        <a:p>
          <a:endParaRPr lang="it-IT"/>
        </a:p>
      </dgm:t>
    </dgm:pt>
    <dgm:pt modelId="{D5CB64E0-9DF0-41F8-A050-889419C321BD}" type="pres">
      <dgm:prSet presAssocID="{E9E31927-73A3-4B4E-A05B-41FE5A33A6FC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5104227-119D-41C2-A00A-442A56AFAE4E}" type="pres">
      <dgm:prSet presAssocID="{E9E31927-73A3-4B4E-A05B-41FE5A33A6FC}" presName="diamond" presStyleLbl="bgShp" presStyleIdx="0" presStyleCnt="1"/>
      <dgm:spPr/>
    </dgm:pt>
    <dgm:pt modelId="{8B3CAF4C-32ED-4212-82AF-BD35BD3CBFDD}" type="pres">
      <dgm:prSet presAssocID="{E9E31927-73A3-4B4E-A05B-41FE5A33A6FC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55DBE05-6E17-4695-8AB6-03C89BCE8593}" type="pres">
      <dgm:prSet presAssocID="{E9E31927-73A3-4B4E-A05B-41FE5A33A6FC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DC8761E-65B3-4C82-9CBB-59783420F553}" type="pres">
      <dgm:prSet presAssocID="{E9E31927-73A3-4B4E-A05B-41FE5A33A6FC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2B46F3-B000-4DB6-815E-8DAF79ED40CC}" type="pres">
      <dgm:prSet presAssocID="{E9E31927-73A3-4B4E-A05B-41FE5A33A6FC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A06BFBB-72BF-4252-B313-F5AB8F6A1980}" type="presOf" srcId="{E9E31927-73A3-4B4E-A05B-41FE5A33A6FC}" destId="{D5CB64E0-9DF0-41F8-A050-889419C321BD}" srcOrd="0" destOrd="0" presId="urn:microsoft.com/office/officeart/2005/8/layout/matrix3"/>
    <dgm:cxn modelId="{0D2A645F-C550-4E13-9340-059B76654E37}" type="presOf" srcId="{17E2762D-428B-47DB-8F82-A27559A4E0AD}" destId="{C55DBE05-6E17-4695-8AB6-03C89BCE8593}" srcOrd="0" destOrd="0" presId="urn:microsoft.com/office/officeart/2005/8/layout/matrix3"/>
    <dgm:cxn modelId="{9DE4CEAB-55B3-451B-B995-CDD2266967DD}" srcId="{E9E31927-73A3-4B4E-A05B-41FE5A33A6FC}" destId="{678DD06D-5975-418C-B5B2-27397FA40D8B}" srcOrd="3" destOrd="0" parTransId="{1F1AFD32-9B12-4764-A86E-D53BAAE06F5F}" sibTransId="{2CE994FB-7270-47EA-92AB-1D7F652C195A}"/>
    <dgm:cxn modelId="{582A3019-ABF7-4242-993D-A3270594DCDE}" type="presOf" srcId="{C5EA65B9-D516-4A41-BECE-623722DB1B95}" destId="{CDC8761E-65B3-4C82-9CBB-59783420F553}" srcOrd="0" destOrd="0" presId="urn:microsoft.com/office/officeart/2005/8/layout/matrix3"/>
    <dgm:cxn modelId="{5DE38B30-2623-442C-A5CF-43698ECA50D2}" srcId="{E9E31927-73A3-4B4E-A05B-41FE5A33A6FC}" destId="{C5EA65B9-D516-4A41-BECE-623722DB1B95}" srcOrd="2" destOrd="0" parTransId="{53184EAA-D4A3-4C37-AAA6-FE745F8F536B}" sibTransId="{6B1CA2D3-4CFF-4F68-82D6-49AFA942A64E}"/>
    <dgm:cxn modelId="{FC9ABD4C-4D19-471C-B110-7E36746EC8A3}" srcId="{E9E31927-73A3-4B4E-A05B-41FE5A33A6FC}" destId="{D80FA319-BBE7-45C5-98F4-97954233C8A3}" srcOrd="4" destOrd="0" parTransId="{8B3B0B11-23DA-412F-9AA8-C3782B208D52}" sibTransId="{91F759BD-27FF-42A6-99E8-BB3795642A1B}"/>
    <dgm:cxn modelId="{AE606420-4955-4DE9-8E2B-9D79740D144F}" type="presOf" srcId="{678DD06D-5975-418C-B5B2-27397FA40D8B}" destId="{942B46F3-B000-4DB6-815E-8DAF79ED40CC}" srcOrd="0" destOrd="0" presId="urn:microsoft.com/office/officeart/2005/8/layout/matrix3"/>
    <dgm:cxn modelId="{87E7CFB6-7D9C-42F8-9052-B87E224D0107}" type="presOf" srcId="{4EFDC688-5C94-464F-B081-F3C53B64039A}" destId="{8B3CAF4C-32ED-4212-82AF-BD35BD3CBFDD}" srcOrd="0" destOrd="0" presId="urn:microsoft.com/office/officeart/2005/8/layout/matrix3"/>
    <dgm:cxn modelId="{38B58628-54A8-4EED-9A8B-023E7C03C2E4}" srcId="{E9E31927-73A3-4B4E-A05B-41FE5A33A6FC}" destId="{4EFDC688-5C94-464F-B081-F3C53B64039A}" srcOrd="0" destOrd="0" parTransId="{6D94F896-0214-40D4-8097-B3AB1AB2765E}" sibTransId="{156AE341-1AC7-418F-8CE2-95CCAB2EC659}"/>
    <dgm:cxn modelId="{B4BE293D-AF54-4728-BFD5-AAE1F1191593}" srcId="{E9E31927-73A3-4B4E-A05B-41FE5A33A6FC}" destId="{17E2762D-428B-47DB-8F82-A27559A4E0AD}" srcOrd="1" destOrd="0" parTransId="{EFF6CB08-88A6-4A6F-807E-56F4F528E0D8}" sibTransId="{11398DBA-A7A1-4467-B079-0F766D2A0FAC}"/>
    <dgm:cxn modelId="{F1EB6B33-26B4-4AF1-860B-D292F0BEB818}" type="presParOf" srcId="{D5CB64E0-9DF0-41F8-A050-889419C321BD}" destId="{E5104227-119D-41C2-A00A-442A56AFAE4E}" srcOrd="0" destOrd="0" presId="urn:microsoft.com/office/officeart/2005/8/layout/matrix3"/>
    <dgm:cxn modelId="{8E403C55-382C-4409-AB51-A3D4FFBF5C41}" type="presParOf" srcId="{D5CB64E0-9DF0-41F8-A050-889419C321BD}" destId="{8B3CAF4C-32ED-4212-82AF-BD35BD3CBFDD}" srcOrd="1" destOrd="0" presId="urn:microsoft.com/office/officeart/2005/8/layout/matrix3"/>
    <dgm:cxn modelId="{4D80AC72-36B3-457A-92DC-9E6D528D80D4}" type="presParOf" srcId="{D5CB64E0-9DF0-41F8-A050-889419C321BD}" destId="{C55DBE05-6E17-4695-8AB6-03C89BCE8593}" srcOrd="2" destOrd="0" presId="urn:microsoft.com/office/officeart/2005/8/layout/matrix3"/>
    <dgm:cxn modelId="{17C46D29-3E00-43CE-90AD-15F60110A307}" type="presParOf" srcId="{D5CB64E0-9DF0-41F8-A050-889419C321BD}" destId="{CDC8761E-65B3-4C82-9CBB-59783420F553}" srcOrd="3" destOrd="0" presId="urn:microsoft.com/office/officeart/2005/8/layout/matrix3"/>
    <dgm:cxn modelId="{93C4038F-EEC5-4677-8DAF-4FF2102FD844}" type="presParOf" srcId="{D5CB64E0-9DF0-41F8-A050-889419C321BD}" destId="{942B46F3-B000-4DB6-815E-8DAF79ED40CC}" srcOrd="4" destOrd="0" presId="urn:microsoft.com/office/officeart/2005/8/layout/matrix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836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7156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23859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430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038842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65655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12732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1716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9969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0207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0514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1691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6673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8790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0059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5153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90B04-E94D-4543-B4E6-DC929C5BED56}" type="datetimeFigureOut">
              <a:rPr lang="it-IT" smtClean="0"/>
              <a:t>27/04/2025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326C7DE-D8DE-49C8-AEF0-72E7F1DA1A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8970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ctrTitle"/>
          </p:nvPr>
        </p:nvSpPr>
        <p:spPr>
          <a:xfrm>
            <a:off x="3684895" y="2404534"/>
            <a:ext cx="7096836" cy="1646299"/>
          </a:xfrm>
        </p:spPr>
        <p:txBody>
          <a:bodyPr/>
          <a:lstStyle/>
          <a:p>
            <a:r>
              <a:rPr lang="it-IT" dirty="0" smtClean="0">
                <a:solidFill>
                  <a:schemeClr val="tx1"/>
                </a:solidFill>
              </a:rPr>
              <a:t>IL PUNTO DI VISTA DELL’ OPERATORE SANITARIO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8" name="Sottotitolo 7"/>
          <p:cNvSpPr>
            <a:spLocks noGrp="1"/>
          </p:cNvSpPr>
          <p:nvPr>
            <p:ph type="subTitle" idx="1"/>
          </p:nvPr>
        </p:nvSpPr>
        <p:spPr>
          <a:xfrm>
            <a:off x="4612943" y="4050833"/>
            <a:ext cx="4661060" cy="1096899"/>
          </a:xfrm>
        </p:spPr>
        <p:txBody>
          <a:bodyPr/>
          <a:lstStyle/>
          <a:p>
            <a:r>
              <a:rPr lang="it-IT" dirty="0" smtClean="0">
                <a:solidFill>
                  <a:schemeClr val="tx1"/>
                </a:solidFill>
              </a:rPr>
              <a:t>Dott. Anna Maria Ottolini</a:t>
            </a:r>
          </a:p>
          <a:p>
            <a:r>
              <a:rPr lang="it-IT" dirty="0" smtClean="0">
                <a:solidFill>
                  <a:schemeClr val="tx1"/>
                </a:solidFill>
              </a:rPr>
              <a:t>Coordinatore delle Risorse Umane del Dipartimento Anziani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68" y="6251331"/>
            <a:ext cx="4440456" cy="477349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48" y="1069476"/>
            <a:ext cx="4624272" cy="308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42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048000" y="1566952"/>
            <a:ext cx="6096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it-IT" sz="2000" b="1" dirty="0">
              <a:solidFill>
                <a:srgbClr val="000000"/>
              </a:solidFill>
              <a:latin typeface="Tahoma-Bold"/>
            </a:endParaRPr>
          </a:p>
          <a:p>
            <a:endParaRPr lang="it-IT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>
          <a:xfrm>
            <a:off x="1422199" y="167054"/>
            <a:ext cx="10338391" cy="1830558"/>
          </a:xfrm>
        </p:spPr>
        <p:txBody>
          <a:bodyPr>
            <a:normAutofit fontScale="90000"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		La </a:t>
            </a:r>
            <a:r>
              <a:rPr lang="it-IT" dirty="0">
                <a:solidFill>
                  <a:schemeClr val="tx1"/>
                </a:solidFill>
              </a:rPr>
              <a:t>legge 14 agosto 2020, n. 113 </a:t>
            </a:r>
            <a:r>
              <a:rPr lang="it-IT" dirty="0" smtClean="0">
                <a:solidFill>
                  <a:schemeClr val="tx1"/>
                </a:solidFill>
              </a:rPr>
              <a:t/>
            </a:r>
            <a:br>
              <a:rPr lang="it-IT" dirty="0" smtClean="0">
                <a:solidFill>
                  <a:schemeClr val="tx1"/>
                </a:solidFill>
              </a:rPr>
            </a:br>
            <a:r>
              <a:rPr lang="it-IT" dirty="0" smtClean="0">
                <a:solidFill>
                  <a:schemeClr val="tx1"/>
                </a:solidFill>
              </a:rPr>
              <a:t>ONSEPS (</a:t>
            </a:r>
            <a:r>
              <a:rPr lang="it-IT" sz="3100" b="1" dirty="0">
                <a:solidFill>
                  <a:schemeClr val="tx1"/>
                </a:solidFill>
              </a:rPr>
              <a:t>l’Osservatorio Nazionale sulla Sicurezza degli Esercenti le Professioni Sanitarie e </a:t>
            </a:r>
            <a:r>
              <a:rPr lang="it-IT" sz="3100" b="1" dirty="0" smtClean="0">
                <a:solidFill>
                  <a:schemeClr val="tx1"/>
                </a:solidFill>
              </a:rPr>
              <a:t>Socio-sanitarie )</a:t>
            </a:r>
            <a:endParaRPr lang="it-IT" sz="3100" dirty="0">
              <a:solidFill>
                <a:schemeClr val="tx1"/>
              </a:solidFill>
            </a:endParaRPr>
          </a:p>
        </p:txBody>
      </p:sp>
      <p:graphicFrame>
        <p:nvGraphicFramePr>
          <p:cNvPr id="8" name="Segnaposto contenut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0962163"/>
              </p:ext>
            </p:extLst>
          </p:nvPr>
        </p:nvGraphicFramePr>
        <p:xfrm>
          <a:off x="677333" y="1842448"/>
          <a:ext cx="11083258" cy="41989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9706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555182" y="6271946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>
          <a:xfrm>
            <a:off x="1915291" y="167054"/>
            <a:ext cx="8596668" cy="1000565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         </a:t>
            </a:r>
            <a:r>
              <a:rPr lang="it-IT" dirty="0" smtClean="0">
                <a:solidFill>
                  <a:schemeClr val="tx1"/>
                </a:solidFill>
              </a:rPr>
              <a:t>  Monitoraggio ONSEPS </a:t>
            </a:r>
            <a:br>
              <a:rPr lang="it-IT" dirty="0" smtClean="0">
                <a:solidFill>
                  <a:schemeClr val="tx1"/>
                </a:solidFill>
              </a:rPr>
            </a:br>
            <a:r>
              <a:rPr lang="it-IT" dirty="0" smtClean="0">
                <a:solidFill>
                  <a:schemeClr val="tx1"/>
                </a:solidFill>
              </a:rPr>
              <a:t>     Regione Lombardia    anno 2024</a:t>
            </a:r>
            <a:endParaRPr lang="it-IT" dirty="0">
              <a:solidFill>
                <a:schemeClr val="tx1"/>
              </a:solidFill>
            </a:endParaRPr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0030363"/>
              </p:ext>
            </p:extLst>
          </p:nvPr>
        </p:nvGraphicFramePr>
        <p:xfrm>
          <a:off x="1153552" y="1927272"/>
          <a:ext cx="8736036" cy="3882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80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680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47114">
                <a:tc>
                  <a:txBody>
                    <a:bodyPr/>
                    <a:lstStyle/>
                    <a:p>
                      <a:r>
                        <a:rPr lang="it-IT" sz="2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Qualifica professionale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>
                          <a:solidFill>
                            <a:schemeClr val="tx1"/>
                          </a:solidFill>
                        </a:rPr>
                        <a:t>N°</a:t>
                      </a:r>
                      <a:r>
                        <a:rPr lang="it-IT" sz="2400" baseline="0" dirty="0" smtClean="0">
                          <a:solidFill>
                            <a:schemeClr val="tx1"/>
                          </a:solidFill>
                        </a:rPr>
                        <a:t> segnalazioni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7114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Medico 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400" dirty="0" smtClean="0"/>
                        <a:t>1243</a:t>
                      </a:r>
                      <a:endParaRPr lang="it-I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7114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Infermiere 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400" dirty="0" smtClean="0"/>
                        <a:t>3405</a:t>
                      </a:r>
                      <a:endParaRPr lang="it-I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7114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Fisioterapista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400" dirty="0" smtClean="0"/>
                        <a:t>23</a:t>
                      </a:r>
                      <a:endParaRPr lang="it-I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114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Operatore</a:t>
                      </a:r>
                      <a:r>
                        <a:rPr lang="it-IT" sz="2400" baseline="0" dirty="0" smtClean="0"/>
                        <a:t> Socio-sanitario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400" dirty="0" smtClean="0"/>
                        <a:t>98</a:t>
                      </a:r>
                      <a:endParaRPr lang="it-I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7114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Front-office 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400" dirty="0" smtClean="0"/>
                        <a:t>545</a:t>
                      </a:r>
                      <a:endParaRPr lang="it-I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880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6292"/>
            <a:ext cx="6272684" cy="6100549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7108" y="0"/>
            <a:ext cx="6064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03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555182" y="6271946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>
          <a:xfrm>
            <a:off x="1915291" y="167054"/>
            <a:ext cx="8596668" cy="1000565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         </a:t>
            </a:r>
            <a:r>
              <a:rPr lang="it-IT" dirty="0" smtClean="0">
                <a:solidFill>
                  <a:schemeClr val="tx1"/>
                </a:solidFill>
              </a:rPr>
              <a:t>  Monitoraggio ONSEPS </a:t>
            </a:r>
            <a:br>
              <a:rPr lang="it-IT" dirty="0" smtClean="0">
                <a:solidFill>
                  <a:schemeClr val="tx1"/>
                </a:solidFill>
              </a:rPr>
            </a:br>
            <a:r>
              <a:rPr lang="it-IT" dirty="0" smtClean="0">
                <a:solidFill>
                  <a:schemeClr val="tx1"/>
                </a:solidFill>
              </a:rPr>
              <a:t>     Regione Lombardia    anno 2024</a:t>
            </a:r>
            <a:endParaRPr lang="it-IT" dirty="0">
              <a:solidFill>
                <a:schemeClr val="tx1"/>
              </a:solidFill>
            </a:endParaRPr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701103"/>
              </p:ext>
            </p:extLst>
          </p:nvPr>
        </p:nvGraphicFramePr>
        <p:xfrm>
          <a:off x="1153552" y="1927272"/>
          <a:ext cx="8736036" cy="3967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80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680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47114">
                <a:tc>
                  <a:txBody>
                    <a:bodyPr/>
                    <a:lstStyle/>
                    <a:p>
                      <a:r>
                        <a:rPr lang="it-IT" sz="2400" b="0" i="0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Setting</a:t>
                      </a:r>
                      <a:r>
                        <a:rPr lang="it-IT" sz="2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assistenziale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Ospedale: </a:t>
                      </a:r>
                      <a:r>
                        <a:rPr lang="it-IT" sz="16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7114">
                <a:tc>
                  <a:txBody>
                    <a:bodyPr/>
                    <a:lstStyle/>
                    <a:p>
                      <a:r>
                        <a:rPr lang="it-IT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Servizio Psichiatrico Diagnosi e Cura (SPDC)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69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71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Pronto Soccorso 	</a:t>
                      </a:r>
                    </a:p>
                    <a:p>
                      <a:endParaRPr lang="it-IT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1184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7114">
                <a:tc>
                  <a:txBody>
                    <a:bodyPr/>
                    <a:lstStyle/>
                    <a:p>
                      <a:r>
                        <a:rPr lang="it-IT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Area di Degenza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1590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1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Aree comuni 	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657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71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Ambulatorio 	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414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75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555182" y="6271946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>
          <a:xfrm>
            <a:off x="1915291" y="167054"/>
            <a:ext cx="8596668" cy="1000565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         </a:t>
            </a:r>
            <a:r>
              <a:rPr lang="it-IT" dirty="0" smtClean="0">
                <a:solidFill>
                  <a:schemeClr val="tx1"/>
                </a:solidFill>
              </a:rPr>
              <a:t>  Monitoraggio ONSEPS </a:t>
            </a:r>
            <a:br>
              <a:rPr lang="it-IT" dirty="0" smtClean="0">
                <a:solidFill>
                  <a:schemeClr val="tx1"/>
                </a:solidFill>
              </a:rPr>
            </a:br>
            <a:r>
              <a:rPr lang="it-IT" dirty="0" smtClean="0">
                <a:solidFill>
                  <a:schemeClr val="tx1"/>
                </a:solidFill>
              </a:rPr>
              <a:t>     Regione Lombardia    anno 2024</a:t>
            </a:r>
            <a:endParaRPr lang="it-IT" dirty="0">
              <a:solidFill>
                <a:schemeClr val="tx1"/>
              </a:solidFill>
            </a:endParaRPr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040252"/>
              </p:ext>
            </p:extLst>
          </p:nvPr>
        </p:nvGraphicFramePr>
        <p:xfrm>
          <a:off x="1422196" y="1376155"/>
          <a:ext cx="8636204" cy="3449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52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609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10553">
                <a:tc>
                  <a:txBody>
                    <a:bodyPr/>
                    <a:lstStyle/>
                    <a:p>
                      <a:r>
                        <a:rPr lang="it-IT" sz="2400" b="0" i="0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Setting</a:t>
                      </a:r>
                      <a:r>
                        <a:rPr lang="it-IT" sz="2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assistenziale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Territorio</a:t>
                      </a:r>
                      <a:r>
                        <a:rPr lang="it-IT" sz="16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5277">
                <a:tc>
                  <a:txBody>
                    <a:bodyPr/>
                    <a:lstStyle/>
                    <a:p>
                      <a:r>
                        <a:rPr lang="it-IT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Servizi per le Dipendenze 	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16</a:t>
                      </a:r>
                      <a:endParaRPr lang="it-IT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1734">
                <a:tc>
                  <a:txBody>
                    <a:bodyPr/>
                    <a:lstStyle/>
                    <a:p>
                      <a:r>
                        <a:rPr lang="it-IT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Servizi Psichiatrici Territoriali/REMS 	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59</a:t>
                      </a:r>
                      <a:endParaRPr lang="it-IT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1544">
                <a:tc>
                  <a:txBody>
                    <a:bodyPr/>
                    <a:lstStyle/>
                    <a:p>
                      <a:r>
                        <a:rPr lang="it-IT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Istituti Penitenziari 	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107</a:t>
                      </a:r>
                      <a:endParaRPr lang="it-IT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21734">
                <a:tc>
                  <a:txBody>
                    <a:bodyPr/>
                    <a:lstStyle/>
                    <a:p>
                      <a:r>
                        <a:rPr lang="it-IT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MMG, PLS, Continuità assistenziale 	</a:t>
                      </a:r>
                    </a:p>
                    <a:p>
                      <a:endParaRPr lang="it-IT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6</a:t>
                      </a:r>
                      <a:endParaRPr lang="it-IT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8409">
                <a:tc>
                  <a:txBody>
                    <a:bodyPr/>
                    <a:lstStyle/>
                    <a:p>
                      <a:r>
                        <a:rPr lang="it-IT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Servizio di Emergenza/Urgenza territoriale 	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161</a:t>
                      </a:r>
                      <a:endParaRPr lang="it-IT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7" name="Tabel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683289"/>
              </p:ext>
            </p:extLst>
          </p:nvPr>
        </p:nvGraphicFramePr>
        <p:xfrm>
          <a:off x="1477108" y="4825219"/>
          <a:ext cx="8539090" cy="1350280"/>
        </p:xfrm>
        <a:graphic>
          <a:graphicData uri="http://schemas.openxmlformats.org/drawingml/2006/table">
            <a:tbl>
              <a:tblPr/>
              <a:tblGrid>
                <a:gridCol w="42625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765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49240">
                <a:tc>
                  <a:txBody>
                    <a:bodyPr/>
                    <a:lstStyle/>
                    <a:p>
                      <a:r>
                        <a:rPr lang="it-IT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Domicilio del paziente 	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9240">
                <a:tc>
                  <a:txBody>
                    <a:bodyPr/>
                    <a:lstStyle/>
                    <a:p>
                      <a:r>
                        <a:rPr lang="it-IT" sz="4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RSA 	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3600" dirty="0" smtClean="0"/>
                        <a:t>&lt;</a:t>
                      </a:r>
                      <a:r>
                        <a:rPr lang="it-IT" sz="3600" baseline="0" dirty="0" smtClean="0"/>
                        <a:t> 3</a:t>
                      </a:r>
                      <a:endParaRPr lang="it-IT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748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555182" y="6271946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>
          <a:xfrm>
            <a:off x="1915291" y="167054"/>
            <a:ext cx="8596668" cy="1000565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         </a:t>
            </a:r>
            <a:r>
              <a:rPr lang="it-IT" dirty="0" smtClean="0">
                <a:solidFill>
                  <a:schemeClr val="tx1"/>
                </a:solidFill>
              </a:rPr>
              <a:t>  Monitoraggio ONSEPS </a:t>
            </a:r>
            <a:br>
              <a:rPr lang="it-IT" dirty="0" smtClean="0">
                <a:solidFill>
                  <a:schemeClr val="tx1"/>
                </a:solidFill>
              </a:rPr>
            </a:br>
            <a:r>
              <a:rPr lang="it-IT" dirty="0" smtClean="0">
                <a:solidFill>
                  <a:schemeClr val="tx1"/>
                </a:solidFill>
              </a:rPr>
              <a:t>     Regione Lombardia    anno 2024</a:t>
            </a:r>
            <a:endParaRPr lang="it-IT" dirty="0">
              <a:solidFill>
                <a:schemeClr val="tx1"/>
              </a:solidFill>
            </a:endParaRPr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7666443"/>
              </p:ext>
            </p:extLst>
          </p:nvPr>
        </p:nvGraphicFramePr>
        <p:xfrm>
          <a:off x="1153552" y="1927272"/>
          <a:ext cx="8482817" cy="3490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80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147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72722">
                <a:tc>
                  <a:txBody>
                    <a:bodyPr/>
                    <a:lstStyle/>
                    <a:p>
                      <a:r>
                        <a:rPr lang="it-IT" sz="2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TIPO  AGGRESSIONE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72722">
                <a:tc>
                  <a:txBody>
                    <a:bodyPr/>
                    <a:lstStyle/>
                    <a:p>
                      <a:r>
                        <a:rPr lang="it-IT" sz="2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Fisica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400" dirty="0" smtClean="0"/>
                        <a:t>1251</a:t>
                      </a:r>
                      <a:endParaRPr lang="it-I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7272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Verbale</a:t>
                      </a:r>
                    </a:p>
                    <a:p>
                      <a:pPr algn="l"/>
                      <a:endParaRPr lang="it-IT" sz="24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400" dirty="0" smtClean="0"/>
                        <a:t>3691</a:t>
                      </a:r>
                      <a:endParaRPr lang="it-I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72722">
                <a:tc>
                  <a:txBody>
                    <a:bodyPr/>
                    <a:lstStyle/>
                    <a:p>
                      <a:pPr algn="l"/>
                      <a:r>
                        <a:rPr lang="it-IT" sz="2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Contro la proprietà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400" dirty="0" smtClean="0"/>
                        <a:t>368</a:t>
                      </a:r>
                      <a:endParaRPr lang="it-I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933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555182" y="6271946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>
          <a:xfrm>
            <a:off x="1915291" y="167054"/>
            <a:ext cx="8596668" cy="1000565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         </a:t>
            </a:r>
            <a:r>
              <a:rPr lang="it-IT" dirty="0" smtClean="0">
                <a:solidFill>
                  <a:schemeClr val="tx1"/>
                </a:solidFill>
              </a:rPr>
              <a:t>  Monitoraggio ONSEPS </a:t>
            </a:r>
            <a:br>
              <a:rPr lang="it-IT" dirty="0" smtClean="0">
                <a:solidFill>
                  <a:schemeClr val="tx1"/>
                </a:solidFill>
              </a:rPr>
            </a:br>
            <a:r>
              <a:rPr lang="it-IT" dirty="0" smtClean="0">
                <a:solidFill>
                  <a:schemeClr val="tx1"/>
                </a:solidFill>
              </a:rPr>
              <a:t>     Regione Lombardia    anno 2024</a:t>
            </a:r>
            <a:endParaRPr lang="it-IT" dirty="0">
              <a:solidFill>
                <a:schemeClr val="tx1"/>
              </a:solidFill>
            </a:endParaRPr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301304"/>
              </p:ext>
            </p:extLst>
          </p:nvPr>
        </p:nvGraphicFramePr>
        <p:xfrm>
          <a:off x="1153552" y="1927272"/>
          <a:ext cx="8932144" cy="3490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93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327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72722">
                <a:tc>
                  <a:txBody>
                    <a:bodyPr/>
                    <a:lstStyle/>
                    <a:p>
                      <a:r>
                        <a:rPr lang="it-IT" sz="2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TIPO  DI  AGGRESSORE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72722">
                <a:tc>
                  <a:txBody>
                    <a:bodyPr/>
                    <a:lstStyle/>
                    <a:p>
                      <a:r>
                        <a:rPr lang="it-IT" sz="2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Utente/paziente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400" dirty="0" smtClean="0"/>
                        <a:t>3182</a:t>
                      </a:r>
                      <a:endParaRPr lang="it-I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7272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Parente/</a:t>
                      </a:r>
                      <a:r>
                        <a:rPr lang="it-IT" sz="24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caregiver</a:t>
                      </a:r>
                      <a:r>
                        <a:rPr lang="it-IT" sz="2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/conoscente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400" dirty="0" smtClean="0"/>
                        <a:t>1202</a:t>
                      </a:r>
                      <a:endParaRPr lang="it-I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72722">
                <a:tc>
                  <a:txBody>
                    <a:bodyPr/>
                    <a:lstStyle/>
                    <a:p>
                      <a:pPr algn="l"/>
                      <a:r>
                        <a:rPr lang="it-IT" sz="2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Estraneo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400" dirty="0" smtClean="0"/>
                        <a:t>123</a:t>
                      </a:r>
                      <a:endParaRPr lang="it-I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576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1705970" y="167054"/>
            <a:ext cx="7568032" cy="1115836"/>
          </a:xfrm>
        </p:spPr>
        <p:txBody>
          <a:bodyPr/>
          <a:lstStyle/>
          <a:p>
            <a:r>
              <a:rPr lang="it-IT" dirty="0" smtClean="0"/>
              <a:t>                   </a:t>
            </a:r>
            <a:endParaRPr lang="it-IT" sz="4800" dirty="0">
              <a:solidFill>
                <a:schemeClr val="tx1"/>
              </a:solidFill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677333" y="1282891"/>
            <a:ext cx="10541127" cy="475847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it-IT" sz="1600" b="1" dirty="0"/>
          </a:p>
          <a:p>
            <a:pPr marL="0" indent="0">
              <a:lnSpc>
                <a:spcPct val="150000"/>
              </a:lnSpc>
              <a:buNone/>
            </a:pPr>
            <a:r>
              <a:rPr lang="it-IT" sz="1600" dirty="0">
                <a:latin typeface="Arial Black" panose="020B0A04020102020204" pitchFamily="34" charset="0"/>
              </a:rPr>
              <a:t>In Italia, oltre 8 milioni di donne tra i 14 e i 65 anni hanno subito molestie sessuali nella loro vita, con 1 milione e 404 mila donne che hanno dichiarato di aver subito ricatti sessuali o molestie fisiche sul posto di lavoro</a:t>
            </a:r>
            <a:r>
              <a:rPr lang="it-IT" sz="1600" dirty="0" smtClean="0">
                <a:latin typeface="Arial Black" panose="020B0A04020102020204" pitchFamily="34" charset="0"/>
              </a:rPr>
              <a:t>.</a:t>
            </a:r>
          </a:p>
          <a:p>
            <a:pPr marL="0" indent="0">
              <a:buNone/>
            </a:pPr>
            <a:endParaRPr lang="it-IT" sz="1600" b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it-IT" sz="1600" b="1" dirty="0">
                <a:latin typeface="Arial Black" panose="020B0A04020102020204" pitchFamily="34" charset="0"/>
              </a:rPr>
              <a:t>L</a:t>
            </a:r>
            <a:r>
              <a:rPr lang="it-IT" sz="1600" b="1" dirty="0" smtClean="0">
                <a:latin typeface="Arial Black" panose="020B0A04020102020204" pitchFamily="34" charset="0"/>
              </a:rPr>
              <a:t>e </a:t>
            </a:r>
            <a:r>
              <a:rPr lang="it-IT" sz="1600" b="1" dirty="0">
                <a:latin typeface="Arial Black" panose="020B0A04020102020204" pitchFamily="34" charset="0"/>
              </a:rPr>
              <a:t>molestie subite più spesso sono frasi equivoche a doppio senso, battute o gesti volgari,</a:t>
            </a:r>
          </a:p>
          <a:p>
            <a:pPr marL="0" indent="0">
              <a:buNone/>
            </a:pPr>
            <a:r>
              <a:rPr lang="it-IT" sz="1600" b="1" dirty="0">
                <a:latin typeface="Arial Black" panose="020B0A04020102020204" pitchFamily="34" charset="0"/>
              </a:rPr>
              <a:t>apprezzamenti verbali su corpo e sessualità, richieste o proposte di prestazioni sessuali,</a:t>
            </a:r>
          </a:p>
          <a:p>
            <a:pPr marL="0" indent="0">
              <a:buNone/>
            </a:pPr>
            <a:r>
              <a:rPr lang="it-IT" sz="1600" b="1" dirty="0">
                <a:latin typeface="Arial Black" panose="020B0A04020102020204" pitchFamily="34" charset="0"/>
              </a:rPr>
              <a:t>contatti fisici, ovvero baci e abbracci indesiderati, che spesso sconfinano nei</a:t>
            </a:r>
          </a:p>
          <a:p>
            <a:pPr marL="0" indent="0">
              <a:buNone/>
            </a:pPr>
            <a:r>
              <a:rPr lang="it-IT" sz="1600" b="1" dirty="0" smtClean="0">
                <a:latin typeface="Arial Black" panose="020B0A04020102020204" pitchFamily="34" charset="0"/>
              </a:rPr>
              <a:t>Palpeggiamento.</a:t>
            </a:r>
            <a:endParaRPr lang="it-IT" sz="1600" b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it-IT" sz="1600" b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it-IT" sz="1600" b="1" u="sng" dirty="0">
                <a:latin typeface="Arial Black" panose="020B0A04020102020204" pitchFamily="34" charset="0"/>
              </a:rPr>
              <a:t>L</a:t>
            </a:r>
            <a:r>
              <a:rPr lang="it-IT" sz="1600" b="1" u="sng" dirty="0" smtClean="0">
                <a:latin typeface="Arial Black" panose="020B0A04020102020204" pitchFamily="34" charset="0"/>
              </a:rPr>
              <a:t>a </a:t>
            </a:r>
            <a:r>
              <a:rPr lang="it-IT" sz="1600" b="1" u="sng" dirty="0">
                <a:latin typeface="Arial Black" panose="020B0A04020102020204" pitchFamily="34" charset="0"/>
              </a:rPr>
              <a:t>maggior parte rimane sommersa</a:t>
            </a:r>
            <a:endParaRPr lang="it-IT" sz="1600" u="sng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86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555182" y="6271946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>
          <a:xfrm>
            <a:off x="1422199" y="167054"/>
            <a:ext cx="9944496" cy="1000565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 </a:t>
            </a:r>
            <a:r>
              <a:rPr lang="it-IT" dirty="0">
                <a:solidFill>
                  <a:schemeClr val="tx1"/>
                </a:solidFill>
              </a:rPr>
              <a:t>Reparti maggiormente coinvolti nelle aggressioni: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77334" y="2160589"/>
            <a:ext cx="9563946" cy="3880773"/>
          </a:xfrm>
        </p:spPr>
        <p:txBody>
          <a:bodyPr>
            <a:normAutofit/>
          </a:bodyPr>
          <a:lstStyle/>
          <a:p>
            <a:pPr fontAlgn="base"/>
            <a:r>
              <a:rPr lang="it-IT" sz="2000" dirty="0"/>
              <a:t>1. Pronto Soccorsi</a:t>
            </a:r>
          </a:p>
          <a:p>
            <a:pPr fontAlgn="base"/>
            <a:r>
              <a:rPr lang="it-IT" sz="2000" dirty="0"/>
              <a:t>2. Reparti Psichiatrici</a:t>
            </a:r>
          </a:p>
          <a:p>
            <a:pPr fontAlgn="base"/>
            <a:r>
              <a:rPr lang="it-IT" sz="2000" dirty="0"/>
              <a:t>3. Guardie Mediche / Ambulatori</a:t>
            </a:r>
          </a:p>
          <a:p>
            <a:pPr fontAlgn="base"/>
            <a:r>
              <a:rPr lang="it-IT" sz="2000" dirty="0"/>
              <a:t>4. Studi medici</a:t>
            </a:r>
          </a:p>
          <a:p>
            <a:pPr fontAlgn="base"/>
            <a:r>
              <a:rPr lang="it-IT" sz="4000" i="1" u="sng" dirty="0">
                <a:solidFill>
                  <a:srgbClr val="FF0000"/>
                </a:solidFill>
              </a:rPr>
              <a:t>5. RSA ( Residenze </a:t>
            </a:r>
            <a:r>
              <a:rPr lang="it-IT" sz="4000" i="1" u="sng" dirty="0" smtClean="0">
                <a:solidFill>
                  <a:srgbClr val="FF0000"/>
                </a:solidFill>
              </a:rPr>
              <a:t>Sanitarie Anziani </a:t>
            </a:r>
            <a:r>
              <a:rPr lang="it-IT" sz="4000" i="1" u="sng" dirty="0">
                <a:solidFill>
                  <a:srgbClr val="FF0000"/>
                </a:solidFill>
              </a:rPr>
              <a:t>)</a:t>
            </a:r>
          </a:p>
          <a:p>
            <a:pPr fontAlgn="base"/>
            <a:r>
              <a:rPr lang="it-IT" sz="2000" dirty="0"/>
              <a:t>6. Reparti nevralgici come chirurgia.</a:t>
            </a:r>
          </a:p>
        </p:txBody>
      </p:sp>
    </p:spTree>
    <p:extLst>
      <p:ext uri="{BB962C8B-B14F-4D97-AF65-F5344CB8AC3E}">
        <p14:creationId xmlns:p14="http://schemas.microsoft.com/office/powerpoint/2010/main" val="403987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1422198" y="609600"/>
            <a:ext cx="9011529" cy="1310640"/>
          </a:xfrm>
        </p:spPr>
        <p:txBody>
          <a:bodyPr>
            <a:normAutofit fontScale="90000"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sz="2000" dirty="0">
                <a:solidFill>
                  <a:schemeClr val="tx1"/>
                </a:solidFill>
              </a:rPr>
              <a:t>Eventi dovuti a disturbi comportamentali Il grafico mostra, dal 2014 al 2024, la distribuzione del numero eventi infortunistici avvenuti per disturbi comportamentali.</a:t>
            </a:r>
            <a:r>
              <a:rPr lang="it-IT" dirty="0">
                <a:solidFill>
                  <a:schemeClr val="tx1"/>
                </a:solidFill>
              </a:rPr>
              <a:t/>
            </a:r>
            <a:br>
              <a:rPr lang="it-IT" dirty="0">
                <a:solidFill>
                  <a:schemeClr val="tx1"/>
                </a:solidFill>
              </a:rPr>
            </a:br>
            <a:r>
              <a:rPr lang="it-IT" sz="2200" dirty="0" smtClean="0">
                <a:solidFill>
                  <a:schemeClr val="tx1"/>
                </a:solidFill>
              </a:rPr>
              <a:t>                                        ( Dipartimento Anziani )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1837060" y="4424287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it-IT" sz="28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59726" y="226369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7" name="Ogget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169680"/>
              </p:ext>
            </p:extLst>
          </p:nvPr>
        </p:nvGraphicFramePr>
        <p:xfrm>
          <a:off x="1159726" y="2263699"/>
          <a:ext cx="7334250" cy="3178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Grafico" r:id="rId4" imgW="7353461" imgH="3095579" progId="MSGraph.Chart.8">
                  <p:embed/>
                </p:oleObj>
              </mc:Choice>
              <mc:Fallback>
                <p:oleObj name="Grafico" r:id="rId4" imgW="7353461" imgH="3095579" progId="MSGraph.Char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9726" y="2263699"/>
                        <a:ext cx="7334250" cy="31789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547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555182" y="6271946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</a:t>
            </a:r>
            <a:r>
              <a:rPr lang="it-IT" dirty="0" smtClean="0">
                <a:solidFill>
                  <a:schemeClr val="tx1"/>
                </a:solidFill>
              </a:rPr>
              <a:t>  Definizione di aggressione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24" name="Segnaposto testo 2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5" name="Segnaposto testo 2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5088384" y="1719619"/>
            <a:ext cx="4185617" cy="4321744"/>
          </a:xfrm>
        </p:spPr>
        <p:txBody>
          <a:bodyPr>
            <a:normAutofit fontScale="92500"/>
          </a:bodyPr>
          <a:lstStyle/>
          <a:p>
            <a:r>
              <a:rPr lang="it-IT" sz="2400" dirty="0"/>
              <a:t>In psicologia, l'aggressività si definisce come un comportamento intenzionale volto a danneggiare, ferire o causare dolore ad un altro individuo o a un oggetto. Può manifestarsi sia in forma fisica che verbale, e l'intento di causare danno è un elemento chiave per distinguerla da comportamenti accidentali</a:t>
            </a:r>
          </a:p>
          <a:p>
            <a:endParaRPr lang="it-IT" dirty="0"/>
          </a:p>
        </p:txBody>
      </p:sp>
      <p:pic>
        <p:nvPicPr>
          <p:cNvPr id="28" name="Segnaposto contenuto 2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822468" y="1719620"/>
            <a:ext cx="3626701" cy="4322406"/>
          </a:xfrm>
          <a:prstGeom prst="rect">
            <a:avLst/>
          </a:prstGeom>
        </p:spPr>
      </p:pic>
      <p:pic>
        <p:nvPicPr>
          <p:cNvPr id="9" name="Segnaposto contenuto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468" y="1719619"/>
            <a:ext cx="3626701" cy="432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65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     </a:t>
            </a:r>
            <a:r>
              <a:rPr lang="it-IT" sz="4800" dirty="0" smtClean="0">
                <a:solidFill>
                  <a:schemeClr val="tx1"/>
                </a:solidFill>
              </a:rPr>
              <a:t>SINTESI</a:t>
            </a:r>
            <a:endParaRPr lang="it-IT" sz="4800" dirty="0">
              <a:solidFill>
                <a:schemeClr val="tx1"/>
              </a:solidFill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800" dirty="0" smtClean="0"/>
              <a:t>INFORMAZIONI PARZIALI INCOMPLETE</a:t>
            </a:r>
          </a:p>
          <a:p>
            <a:r>
              <a:rPr lang="it-IT" sz="2800" dirty="0" smtClean="0"/>
              <a:t>ATTIVITA’ DI MONITORAGGIO DIVERSIFICATE</a:t>
            </a:r>
          </a:p>
          <a:p>
            <a:r>
              <a:rPr lang="it-IT" sz="2800" dirty="0" smtClean="0"/>
              <a:t>DATI RILEVATI PREVALENTEMENTE DA STRUTTURE PUBBLICHE</a:t>
            </a:r>
          </a:p>
          <a:p>
            <a:r>
              <a:rPr lang="it-IT" sz="2800" dirty="0" smtClean="0"/>
              <a:t>SESSO FEMMINILE PIU’ COLPITO ( OLTRE IL 60% FASCIA D’ ETA’ 30-40 ANNI )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220569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     </a:t>
            </a:r>
            <a:r>
              <a:rPr lang="it-IT" dirty="0" smtClean="0">
                <a:solidFill>
                  <a:schemeClr val="tx1"/>
                </a:solidFill>
              </a:rPr>
              <a:t>Considerazioni</a:t>
            </a:r>
            <a:endParaRPr lang="it-IT" sz="4800" dirty="0">
              <a:solidFill>
                <a:schemeClr val="tx1"/>
              </a:solidFill>
            </a:endParaRPr>
          </a:p>
        </p:txBody>
      </p:sp>
      <p:sp>
        <p:nvSpPr>
          <p:cNvPr id="7" name="Segnaposto testo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6275" y="3118164"/>
            <a:ext cx="4184650" cy="2542547"/>
          </a:xfrm>
          <a:prstGeom prst="rect">
            <a:avLst/>
          </a:prstGeom>
        </p:spPr>
      </p:pic>
      <p:sp>
        <p:nvSpPr>
          <p:cNvPr id="8" name="Segnaposto testo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egnaposto contenuto 8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5229323" cy="3304117"/>
          </a:xfrm>
        </p:spPr>
        <p:txBody>
          <a:bodyPr>
            <a:normAutofit/>
          </a:bodyPr>
          <a:lstStyle/>
          <a:p>
            <a:r>
              <a:rPr lang="it-IT" sz="2800" dirty="0" smtClean="0"/>
              <a:t>Perdita di fiducia nel SSN</a:t>
            </a:r>
          </a:p>
          <a:p>
            <a:endParaRPr lang="it-IT" sz="2800" dirty="0"/>
          </a:p>
          <a:p>
            <a:r>
              <a:rPr lang="it-IT" sz="2800" dirty="0" smtClean="0"/>
              <a:t>Notizie di Malasanità</a:t>
            </a:r>
          </a:p>
          <a:p>
            <a:endParaRPr lang="it-IT" sz="2800" dirty="0"/>
          </a:p>
          <a:p>
            <a:r>
              <a:rPr lang="it-IT" sz="2800" dirty="0" smtClean="0"/>
              <a:t>…….cosa può fare l’ operatore sanitario ????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3162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 </a:t>
            </a:r>
            <a:r>
              <a:rPr lang="it-IT" dirty="0">
                <a:solidFill>
                  <a:schemeClr val="tx1"/>
                </a:solidFill>
              </a:rPr>
              <a:t>E</a:t>
            </a:r>
            <a:r>
              <a:rPr lang="it-IT" dirty="0" smtClean="0">
                <a:solidFill>
                  <a:schemeClr val="tx1"/>
                </a:solidFill>
              </a:rPr>
              <a:t>ffetti aggressioni</a:t>
            </a:r>
            <a:endParaRPr lang="it-IT" sz="4800" dirty="0">
              <a:solidFill>
                <a:schemeClr val="tx1"/>
              </a:solidFill>
            </a:endParaRPr>
          </a:p>
        </p:txBody>
      </p:sp>
      <p:sp>
        <p:nvSpPr>
          <p:cNvPr id="10" name="Segnaposto contenuto 9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5744" y="2249184"/>
            <a:ext cx="3082247" cy="2661007"/>
          </a:xfrm>
          <a:prstGeom prst="rect">
            <a:avLst/>
          </a:prstGeom>
        </p:spPr>
      </p:pic>
      <p:sp>
        <p:nvSpPr>
          <p:cNvPr id="6" name="Segnaposto testo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contenuto 6"/>
          <p:cNvSpPr>
            <a:spLocks noGrp="1"/>
          </p:cNvSpPr>
          <p:nvPr>
            <p:ph sz="quarter" idx="4"/>
          </p:nvPr>
        </p:nvSpPr>
        <p:spPr>
          <a:xfrm>
            <a:off x="4282068" y="1672683"/>
            <a:ext cx="4991933" cy="4574158"/>
          </a:xfrm>
        </p:spPr>
        <p:txBody>
          <a:bodyPr>
            <a:normAutofit fontScale="92500" lnSpcReduction="10000"/>
          </a:bodyPr>
          <a:lstStyle/>
          <a:p>
            <a:r>
              <a:rPr lang="it-IT" sz="1900" i="1" dirty="0" smtClean="0"/>
              <a:t>Shock</a:t>
            </a:r>
          </a:p>
          <a:p>
            <a:r>
              <a:rPr lang="it-IT" sz="1900" i="1" dirty="0" smtClean="0"/>
              <a:t>Incredulità</a:t>
            </a:r>
          </a:p>
          <a:p>
            <a:r>
              <a:rPr lang="it-IT" sz="1900" i="1" dirty="0" smtClean="0"/>
              <a:t>Paura</a:t>
            </a:r>
          </a:p>
          <a:p>
            <a:r>
              <a:rPr lang="it-IT" sz="1900" i="1" dirty="0" smtClean="0"/>
              <a:t>Sofferenza </a:t>
            </a:r>
          </a:p>
          <a:p>
            <a:r>
              <a:rPr lang="it-IT" sz="1900" i="1" dirty="0" smtClean="0"/>
              <a:t>Senso di colpa</a:t>
            </a:r>
          </a:p>
          <a:p>
            <a:r>
              <a:rPr lang="it-IT" sz="1900" i="1" dirty="0" smtClean="0"/>
              <a:t>Perdita di autostima</a:t>
            </a:r>
          </a:p>
          <a:p>
            <a:r>
              <a:rPr lang="it-IT" sz="1900" i="1" dirty="0" smtClean="0"/>
              <a:t>Rabbia</a:t>
            </a:r>
          </a:p>
          <a:p>
            <a:r>
              <a:rPr lang="it-IT" sz="1900" i="1" dirty="0" smtClean="0"/>
              <a:t>Cinismo</a:t>
            </a:r>
          </a:p>
          <a:p>
            <a:r>
              <a:rPr lang="it-IT" sz="1900" i="1" dirty="0" smtClean="0"/>
              <a:t>Disturbi d’ ansia</a:t>
            </a:r>
          </a:p>
          <a:p>
            <a:r>
              <a:rPr lang="it-IT" sz="1900" i="1" dirty="0" smtClean="0"/>
              <a:t>Depressione</a:t>
            </a:r>
          </a:p>
          <a:p>
            <a:r>
              <a:rPr lang="it-IT" sz="1900" i="1" dirty="0" smtClean="0"/>
              <a:t>Difficoltà di relazioni interpersonali</a:t>
            </a:r>
          </a:p>
          <a:p>
            <a:r>
              <a:rPr lang="it-IT" sz="1900" i="1" dirty="0" smtClean="0"/>
              <a:t>Abuso farmaci o alcool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9998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Considerazioni </a:t>
            </a:r>
            <a:endParaRPr lang="it-IT" sz="4800" dirty="0">
              <a:solidFill>
                <a:schemeClr val="tx1"/>
              </a:solidFill>
            </a:endParaRPr>
          </a:p>
        </p:txBody>
      </p:sp>
      <p:sp>
        <p:nvSpPr>
          <p:cNvPr id="12" name="Segnaposto contenuto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>
              <a:solidFill>
                <a:schemeClr val="tx1"/>
              </a:solidFill>
            </a:endParaRPr>
          </a:p>
          <a:p>
            <a:endParaRPr lang="it-IT" dirty="0"/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graphicFrame>
        <p:nvGraphicFramePr>
          <p:cNvPr id="18" name="Segnaposto contenuto 1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032380406"/>
              </p:ext>
            </p:extLst>
          </p:nvPr>
        </p:nvGraphicFramePr>
        <p:xfrm>
          <a:off x="4770117" y="1930401"/>
          <a:ext cx="5700877" cy="3700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 descr="perdere il lavoro - carenza di manodopera immagine foto e immagini stock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69" y="2372946"/>
            <a:ext cx="3493053" cy="239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838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tx1"/>
                </a:solidFill>
              </a:rPr>
              <a:t>                   Considerazioni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0" name="Segnaposto contenuto 9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it-IT" dirty="0"/>
          </a:p>
          <a:p>
            <a:r>
              <a:rPr lang="it-IT" dirty="0"/>
              <a:t>•</a:t>
            </a:r>
            <a:r>
              <a:rPr lang="it-IT" dirty="0" smtClean="0"/>
              <a:t>organico insufficiente</a:t>
            </a:r>
            <a:endParaRPr lang="it-IT" dirty="0"/>
          </a:p>
          <a:p>
            <a:r>
              <a:rPr lang="it-IT" dirty="0"/>
              <a:t>•</a:t>
            </a:r>
            <a:r>
              <a:rPr lang="it-IT" dirty="0" smtClean="0"/>
              <a:t>lavorare in contesti che, dal punto di vista  socio–culturale ed economico, appaiono  svantaggiati</a:t>
            </a:r>
            <a:endParaRPr lang="it-IT" dirty="0"/>
          </a:p>
          <a:p>
            <a:r>
              <a:rPr lang="it-IT" dirty="0"/>
              <a:t>•</a:t>
            </a:r>
            <a:r>
              <a:rPr lang="it-IT" dirty="0" smtClean="0"/>
              <a:t>disorganizzazione del servizio(lunghe attese, affollamenti, mancanza di comunicazione fra operatori e utenti</a:t>
            </a:r>
            <a:r>
              <a:rPr lang="it-IT" dirty="0"/>
              <a:t>)</a:t>
            </a:r>
          </a:p>
          <a:p>
            <a:r>
              <a:rPr lang="it-IT" dirty="0"/>
              <a:t>•</a:t>
            </a:r>
            <a:r>
              <a:rPr lang="it-IT" dirty="0" smtClean="0"/>
              <a:t>difficoltà nelle relazioni interpersonali fra gli operatori</a:t>
            </a:r>
            <a:endParaRPr lang="it-IT" dirty="0"/>
          </a:p>
          <a:p>
            <a:r>
              <a:rPr lang="it-IT" dirty="0"/>
              <a:t>•</a:t>
            </a:r>
            <a:r>
              <a:rPr lang="it-IT" dirty="0" smtClean="0"/>
              <a:t>presenza massiccia di personale non strutturato(precari, lavoratori che dipendono da cooperative ecc.)</a:t>
            </a:r>
          </a:p>
          <a:p>
            <a:endParaRPr lang="it-IT" dirty="0"/>
          </a:p>
          <a:p>
            <a:pPr marL="0" indent="0">
              <a:buNone/>
            </a:pPr>
            <a:r>
              <a:rPr lang="it-IT" dirty="0" smtClean="0"/>
              <a:t>										(Cit. Ministero della Salute, 2012 )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5099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     </a:t>
            </a:r>
            <a:r>
              <a:rPr lang="it-IT" dirty="0" smtClean="0">
                <a:solidFill>
                  <a:schemeClr val="tx1"/>
                </a:solidFill>
              </a:rPr>
              <a:t>Azioni preventive</a:t>
            </a:r>
            <a:endParaRPr lang="it-IT" sz="4800" dirty="0">
              <a:solidFill>
                <a:schemeClr val="tx1"/>
              </a:solidFill>
            </a:endParaRPr>
          </a:p>
        </p:txBody>
      </p:sp>
      <p:sp>
        <p:nvSpPr>
          <p:cNvPr id="10" name="Segnaposto contenuto 9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pic>
        <p:nvPicPr>
          <p:cNvPr id="14" name="Segnaposto contenuto 13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67990" y="1902069"/>
            <a:ext cx="4248615" cy="3882932"/>
          </a:xfrm>
          <a:prstGeom prst="rect">
            <a:avLst/>
          </a:prstGeom>
        </p:spPr>
      </p:pic>
      <p:sp>
        <p:nvSpPr>
          <p:cNvPr id="12" name="Segnaposto testo 11"/>
          <p:cNvSpPr>
            <a:spLocks noGrp="1"/>
          </p:cNvSpPr>
          <p:nvPr>
            <p:ph type="body" sz="quarter" idx="3"/>
          </p:nvPr>
        </p:nvSpPr>
        <p:spPr>
          <a:xfrm flipV="1">
            <a:off x="5088383" y="1930400"/>
            <a:ext cx="4185618" cy="230583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13" name="Segnaposto contenuto 12"/>
          <p:cNvSpPr>
            <a:spLocks noGrp="1"/>
          </p:cNvSpPr>
          <p:nvPr>
            <p:ph sz="quarter" idx="4"/>
          </p:nvPr>
        </p:nvSpPr>
        <p:spPr>
          <a:xfrm>
            <a:off x="5088384" y="1271239"/>
            <a:ext cx="4813899" cy="4770124"/>
          </a:xfrm>
        </p:spPr>
        <p:txBody>
          <a:bodyPr>
            <a:normAutofit lnSpcReduction="10000"/>
          </a:bodyPr>
          <a:lstStyle/>
          <a:p>
            <a:endParaRPr lang="it-IT" sz="2400" dirty="0" smtClean="0"/>
          </a:p>
          <a:p>
            <a:r>
              <a:rPr lang="it-IT" sz="2400" dirty="0" smtClean="0"/>
              <a:t>Formazione ECM e non</a:t>
            </a:r>
          </a:p>
          <a:p>
            <a:endParaRPr lang="it-IT" sz="2400" dirty="0" smtClean="0"/>
          </a:p>
          <a:p>
            <a:r>
              <a:rPr lang="it-IT" sz="2400" dirty="0" smtClean="0"/>
              <a:t>Tecniche di de-escalation nella comunicazione</a:t>
            </a:r>
          </a:p>
          <a:p>
            <a:endParaRPr lang="it-IT" sz="2400" dirty="0" smtClean="0"/>
          </a:p>
          <a:p>
            <a:r>
              <a:rPr lang="it-IT" sz="2400" dirty="0" smtClean="0"/>
              <a:t>Supporto psicologico per le vittime di aggressione</a:t>
            </a:r>
          </a:p>
          <a:p>
            <a:endParaRPr lang="it-IT" sz="2400" dirty="0" smtClean="0"/>
          </a:p>
          <a:p>
            <a:r>
              <a:rPr lang="it-IT" sz="2400" dirty="0" smtClean="0"/>
              <a:t>Favorire un rientro migliore al lavoro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05787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     </a:t>
            </a:r>
            <a:r>
              <a:rPr lang="it-IT" dirty="0" smtClean="0">
                <a:solidFill>
                  <a:schemeClr val="tx1"/>
                </a:solidFill>
              </a:rPr>
              <a:t>Considerazioni</a:t>
            </a:r>
            <a:endParaRPr lang="it-IT" sz="4800" dirty="0">
              <a:solidFill>
                <a:schemeClr val="tx1"/>
              </a:solidFill>
            </a:endParaRPr>
          </a:p>
        </p:txBody>
      </p:sp>
      <p:sp>
        <p:nvSpPr>
          <p:cNvPr id="10" name="Segnaposto contenuto 9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12" name="Segnaposto testo 11"/>
          <p:cNvSpPr>
            <a:spLocks noGrp="1"/>
          </p:cNvSpPr>
          <p:nvPr>
            <p:ph type="body" sz="quarter" idx="3"/>
          </p:nvPr>
        </p:nvSpPr>
        <p:spPr>
          <a:xfrm flipV="1">
            <a:off x="5088383" y="1930400"/>
            <a:ext cx="4185618" cy="230583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13" name="Segnaposto contenuto 12"/>
          <p:cNvSpPr>
            <a:spLocks noGrp="1"/>
          </p:cNvSpPr>
          <p:nvPr>
            <p:ph sz="quarter" idx="4"/>
          </p:nvPr>
        </p:nvSpPr>
        <p:spPr>
          <a:xfrm>
            <a:off x="5088384" y="2018371"/>
            <a:ext cx="5427216" cy="40229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it-IT" sz="2800" dirty="0" smtClean="0"/>
              <a:t>Campagne di sensibilizzazione agli utenti e agli operatori</a:t>
            </a:r>
          </a:p>
          <a:p>
            <a:pPr>
              <a:lnSpc>
                <a:spcPct val="150000"/>
              </a:lnSpc>
            </a:pPr>
            <a:r>
              <a:rPr lang="it-IT" sz="2800" dirty="0" smtClean="0"/>
              <a:t>Favorire il lavoro in equipe </a:t>
            </a:r>
          </a:p>
          <a:p>
            <a:pPr>
              <a:lnSpc>
                <a:spcPct val="150000"/>
              </a:lnSpc>
            </a:pPr>
            <a:r>
              <a:rPr lang="it-IT" sz="2800" dirty="0" smtClean="0"/>
              <a:t>Attuare strategie nell’ ambito dell’ assistenza domiciliare</a:t>
            </a:r>
          </a:p>
          <a:p>
            <a:endParaRPr lang="it-IT" sz="2400" dirty="0" smtClean="0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22739" y="2160983"/>
            <a:ext cx="4638186" cy="371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63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tx1"/>
                </a:solidFill>
              </a:rPr>
              <a:t>                   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contenuto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1" name="Segnaposto contenuto 10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754566" y="1064169"/>
            <a:ext cx="4305315" cy="5182671"/>
          </a:xfrm>
          <a:prstGeom prst="rect">
            <a:avLst/>
          </a:prstGeom>
        </p:spPr>
      </p:pic>
      <p:pic>
        <p:nvPicPr>
          <p:cNvPr id="5" name="Segnaposto contenuto 4"/>
          <p:cNvPicPr>
            <a:picLocks noGrp="1" noChangeAspect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1463213" y="1064169"/>
            <a:ext cx="3973513" cy="536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81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9" name="Segnaposto contenuto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74488" y="289932"/>
            <a:ext cx="5609063" cy="6244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10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chemeClr val="tx1"/>
                </a:solidFill>
              </a:rPr>
              <a:t>                    Azioni  preventive  in RSA </a:t>
            </a:r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idx="1"/>
          </p:nvPr>
        </p:nvGraphicFramePr>
        <p:xfrm>
          <a:off x="677333" y="1628079"/>
          <a:ext cx="9392217" cy="44132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2012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" name="Diagramma 2"/>
          <p:cNvGraphicFramePr/>
          <p:nvPr>
            <p:extLst>
              <p:ext uri="{D42A27DB-BD31-4B8C-83A1-F6EECF244321}">
                <p14:modId xmlns:p14="http://schemas.microsoft.com/office/powerpoint/2010/main" val="3147810932"/>
              </p:ext>
            </p:extLst>
          </p:nvPr>
        </p:nvGraphicFramePr>
        <p:xfrm>
          <a:off x="1280160" y="562709"/>
          <a:ext cx="7863840" cy="60979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4321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chemeClr val="tx1"/>
                </a:solidFill>
              </a:rPr>
              <a:t>                    Azioni  preventive  in RSA </a:t>
            </a:r>
          </a:p>
        </p:txBody>
      </p:sp>
      <p:graphicFrame>
        <p:nvGraphicFramePr>
          <p:cNvPr id="8" name="Segnaposto contenuto 7"/>
          <p:cNvGraphicFramePr>
            <a:graphicFrameLocks noGrp="1"/>
          </p:cNvGraphicFramePr>
          <p:nvPr>
            <p:ph idx="1"/>
          </p:nvPr>
        </p:nvGraphicFramePr>
        <p:xfrm>
          <a:off x="-111512" y="1459523"/>
          <a:ext cx="10482146" cy="4581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990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chemeClr val="tx1"/>
                </a:solidFill>
              </a:rPr>
              <a:t>                    Azioni  preventive  in RSA </a:t>
            </a:r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idx="1"/>
          </p:nvPr>
        </p:nvGraphicFramePr>
        <p:xfrm>
          <a:off x="677334" y="1459523"/>
          <a:ext cx="9548334" cy="4581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1608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677333" y="609600"/>
            <a:ext cx="10172803" cy="1320800"/>
          </a:xfrm>
        </p:spPr>
        <p:txBody>
          <a:bodyPr/>
          <a:lstStyle/>
          <a:p>
            <a:r>
              <a:rPr lang="it-IT" dirty="0" smtClean="0"/>
              <a:t>        </a:t>
            </a:r>
            <a:r>
              <a:rPr lang="it-IT" dirty="0">
                <a:solidFill>
                  <a:schemeClr val="tx1"/>
                </a:solidFill>
              </a:rPr>
              <a:t>P</a:t>
            </a:r>
            <a:r>
              <a:rPr lang="it-IT" dirty="0" smtClean="0">
                <a:solidFill>
                  <a:schemeClr val="tx1"/>
                </a:solidFill>
              </a:rPr>
              <a:t>ossibili strategie per evitare l’aggressione</a:t>
            </a:r>
            <a:endParaRPr lang="it-IT" sz="4800" dirty="0">
              <a:solidFill>
                <a:schemeClr val="tx1"/>
              </a:solidFill>
            </a:endParaRPr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contenuto 5"/>
          <p:cNvSpPr>
            <a:spLocks noGrp="1"/>
          </p:cNvSpPr>
          <p:nvPr>
            <p:ph sz="half" idx="2"/>
          </p:nvPr>
        </p:nvSpPr>
        <p:spPr>
          <a:xfrm>
            <a:off x="675745" y="1459523"/>
            <a:ext cx="4888714" cy="4874370"/>
          </a:xfrm>
        </p:spPr>
        <p:txBody>
          <a:bodyPr>
            <a:normAutofit fontScale="92500" lnSpcReduction="20000"/>
          </a:bodyPr>
          <a:lstStyle/>
          <a:p>
            <a:endParaRPr lang="it-IT" dirty="0"/>
          </a:p>
          <a:p>
            <a:r>
              <a:rPr lang="it-IT" dirty="0"/>
              <a:t>•tono di voce rassicurante</a:t>
            </a:r>
          </a:p>
          <a:p>
            <a:r>
              <a:rPr lang="it-IT" dirty="0"/>
              <a:t>•frasi brevi dal contenuto chiaro</a:t>
            </a:r>
          </a:p>
          <a:p>
            <a:r>
              <a:rPr lang="it-IT" dirty="0"/>
              <a:t>•rivolgersi all’interlocutore usando il suo cognome</a:t>
            </a:r>
          </a:p>
          <a:p>
            <a:r>
              <a:rPr lang="it-IT" dirty="0"/>
              <a:t>•ascoltare senza interrompere</a:t>
            </a:r>
          </a:p>
          <a:p>
            <a:r>
              <a:rPr lang="it-IT" dirty="0"/>
              <a:t>•non polemizzare</a:t>
            </a:r>
          </a:p>
          <a:p>
            <a:r>
              <a:rPr lang="it-IT" dirty="0"/>
              <a:t>•non dare ordini o avvertimenti</a:t>
            </a:r>
          </a:p>
          <a:p>
            <a:r>
              <a:rPr lang="it-IT" dirty="0"/>
              <a:t>•non rimproverare o giudicare</a:t>
            </a:r>
          </a:p>
          <a:p>
            <a:r>
              <a:rPr lang="it-IT" dirty="0"/>
              <a:t>•non ironizzare o fare sarcasmo</a:t>
            </a:r>
          </a:p>
          <a:p>
            <a:r>
              <a:rPr lang="it-IT" dirty="0"/>
              <a:t>•non sminuire</a:t>
            </a:r>
          </a:p>
          <a:p>
            <a:r>
              <a:rPr lang="it-IT" dirty="0"/>
              <a:t>•dichiararsi disponibile per trovare una soluzione</a:t>
            </a:r>
          </a:p>
          <a:p>
            <a:r>
              <a:rPr lang="it-IT" dirty="0"/>
              <a:t>•mantenere sempre una distanza di sicurezza</a:t>
            </a:r>
          </a:p>
          <a:p>
            <a:endParaRPr lang="it-IT" dirty="0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9" name="Segnaposto contenuto 8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713552" y="2263698"/>
            <a:ext cx="4188731" cy="344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36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    </a:t>
            </a:r>
            <a:endParaRPr lang="it-IT" sz="4800" dirty="0">
              <a:solidFill>
                <a:schemeClr val="tx1"/>
              </a:solidFill>
            </a:endParaRPr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9" name="Segnaposto contenuto 8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12234" y="2135880"/>
            <a:ext cx="5163015" cy="3820020"/>
          </a:xfrm>
          <a:prstGeom prst="rect">
            <a:avLst/>
          </a:prstGeom>
        </p:spPr>
      </p:pic>
      <p:sp>
        <p:nvSpPr>
          <p:cNvPr id="7" name="Segnaposto testo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4"/>
          </p:nvPr>
        </p:nvSpPr>
        <p:spPr>
          <a:xfrm>
            <a:off x="5713552" y="2160983"/>
            <a:ext cx="6028682" cy="388037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it-IT" sz="3200" dirty="0" smtClean="0"/>
          </a:p>
          <a:p>
            <a:pPr marL="0" indent="0">
              <a:buNone/>
            </a:pPr>
            <a:r>
              <a:rPr lang="it-IT" sz="3200" dirty="0" smtClean="0"/>
              <a:t>‟</a:t>
            </a:r>
            <a:r>
              <a:rPr lang="it-IT" sz="3200" dirty="0"/>
              <a:t>Ogni parola </a:t>
            </a:r>
            <a:r>
              <a:rPr lang="it-IT" sz="3200" dirty="0" smtClean="0"/>
              <a:t>ha  conseguenze</a:t>
            </a:r>
            <a:r>
              <a:rPr lang="it-IT" sz="3200" dirty="0"/>
              <a:t>. </a:t>
            </a:r>
          </a:p>
          <a:p>
            <a:pPr marL="0" indent="0">
              <a:buNone/>
            </a:pPr>
            <a:r>
              <a:rPr lang="it-IT" sz="3200" dirty="0"/>
              <a:t>Ogni silenzio anche</a:t>
            </a:r>
            <a:r>
              <a:rPr lang="it-IT" sz="2800" dirty="0"/>
              <a:t>”</a:t>
            </a:r>
          </a:p>
          <a:p>
            <a:pPr marL="0" indent="0">
              <a:buNone/>
            </a:pPr>
            <a:r>
              <a:rPr lang="it-IT" sz="2800" i="1" dirty="0" smtClean="0"/>
              <a:t>             </a:t>
            </a:r>
          </a:p>
          <a:p>
            <a:pPr marL="0" indent="0">
              <a:buNone/>
            </a:pPr>
            <a:r>
              <a:rPr lang="it-IT" sz="2800" i="1" dirty="0"/>
              <a:t> </a:t>
            </a:r>
            <a:r>
              <a:rPr lang="it-IT" sz="2800" i="1" dirty="0" smtClean="0"/>
              <a:t>                    (</a:t>
            </a:r>
            <a:r>
              <a:rPr lang="it-IT" sz="2800" i="1" dirty="0"/>
              <a:t>Jean-Paul Sartre)</a:t>
            </a:r>
          </a:p>
        </p:txBody>
      </p:sp>
    </p:spTree>
    <p:extLst>
      <p:ext uri="{BB962C8B-B14F-4D97-AF65-F5344CB8AC3E}">
        <p14:creationId xmlns:p14="http://schemas.microsoft.com/office/powerpoint/2010/main" val="32505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677333" y="609600"/>
            <a:ext cx="9983233" cy="1320800"/>
          </a:xfrm>
        </p:spPr>
        <p:txBody>
          <a:bodyPr>
            <a:normAutofit/>
          </a:bodyPr>
          <a:lstStyle/>
          <a:p>
            <a:r>
              <a:rPr lang="it-IT" sz="4000" i="1" dirty="0" smtClean="0"/>
              <a:t>              </a:t>
            </a:r>
            <a:r>
              <a:rPr lang="it-IT" sz="4000" i="1" dirty="0" smtClean="0">
                <a:solidFill>
                  <a:schemeClr val="tx1"/>
                </a:solidFill>
              </a:rPr>
              <a:t>Grazie per l’ attenzione !!!!</a:t>
            </a:r>
            <a:endParaRPr lang="it-IT" sz="5400" i="1" dirty="0">
              <a:solidFill>
                <a:schemeClr val="tx1"/>
              </a:solidFill>
            </a:endParaRPr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08257" y="1682595"/>
            <a:ext cx="7665745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28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048000" y="1566952"/>
            <a:ext cx="6096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it-IT" sz="2000" b="1" dirty="0">
              <a:solidFill>
                <a:srgbClr val="000000"/>
              </a:solidFill>
              <a:latin typeface="Tahoma-Bold"/>
            </a:endParaRPr>
          </a:p>
          <a:p>
            <a:endParaRPr lang="it-IT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		</a:t>
            </a:r>
            <a:r>
              <a:rPr lang="it-IT" dirty="0" smtClean="0">
                <a:solidFill>
                  <a:schemeClr val="tx1"/>
                </a:solidFill>
              </a:rPr>
              <a:t>Il fenomeno a livello comunitario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21" name="Segnaposto contenuto 2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t-IT" sz="3200" dirty="0" smtClean="0">
                <a:solidFill>
                  <a:srgbClr val="001D35"/>
                </a:solidFill>
                <a:latin typeface="Google Sans"/>
              </a:rPr>
              <a:t> 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822469" y="2160589"/>
            <a:ext cx="8466666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rgbClr val="000000"/>
                </a:solidFill>
                <a:latin typeface="Tahoma" panose="020B0604030504040204" pitchFamily="34" charset="0"/>
              </a:rPr>
              <a:t>Il </a:t>
            </a:r>
            <a:r>
              <a:rPr lang="it-IT" sz="2000" dirty="0">
                <a:solidFill>
                  <a:srgbClr val="000000"/>
                </a:solidFill>
                <a:latin typeface="Tahoma" panose="020B0604030504040204" pitchFamily="34" charset="0"/>
              </a:rPr>
              <a:t>tema della violenza sugli operatori sanitari è stato trattato</a:t>
            </a:r>
          </a:p>
          <a:p>
            <a:r>
              <a:rPr lang="it-IT" sz="2000" dirty="0">
                <a:solidFill>
                  <a:srgbClr val="000000"/>
                </a:solidFill>
                <a:latin typeface="Tahoma" panose="020B0604030504040204" pitchFamily="34" charset="0"/>
              </a:rPr>
              <a:t>specificamente a livello comunitario dall’EU-OSHA, l'agenzia</a:t>
            </a:r>
          </a:p>
          <a:p>
            <a:r>
              <a:rPr lang="it-IT" sz="2000" dirty="0">
                <a:solidFill>
                  <a:srgbClr val="000000"/>
                </a:solidFill>
                <a:latin typeface="Tahoma" panose="020B0604030504040204" pitchFamily="34" charset="0"/>
              </a:rPr>
              <a:t>d'informazione dell'Unione europea nel campo della sicurezza e della</a:t>
            </a:r>
          </a:p>
          <a:p>
            <a:r>
              <a:rPr lang="it-IT" sz="2000" dirty="0">
                <a:solidFill>
                  <a:srgbClr val="000000"/>
                </a:solidFill>
                <a:latin typeface="Tahoma" panose="020B0604030504040204" pitchFamily="34" charset="0"/>
              </a:rPr>
              <a:t>salute sul lavoro</a:t>
            </a:r>
            <a:r>
              <a:rPr lang="it-IT" sz="2000" dirty="0" smtClean="0">
                <a:solidFill>
                  <a:srgbClr val="000000"/>
                </a:solidFill>
                <a:latin typeface="Tahoma" panose="020B0604030504040204" pitchFamily="34" charset="0"/>
              </a:rPr>
              <a:t>.</a:t>
            </a:r>
          </a:p>
          <a:p>
            <a:endParaRPr lang="it-IT" sz="2000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it-IT" sz="2000" dirty="0" smtClean="0">
                <a:solidFill>
                  <a:srgbClr val="000000"/>
                </a:solidFill>
                <a:latin typeface="Tahoma" panose="020B0604030504040204" pitchFamily="34" charset="0"/>
              </a:rPr>
              <a:t>L’agenzia </a:t>
            </a:r>
            <a:r>
              <a:rPr lang="it-IT" sz="2000" dirty="0">
                <a:solidFill>
                  <a:srgbClr val="000000"/>
                </a:solidFill>
                <a:latin typeface="Tahoma" panose="020B0604030504040204" pitchFamily="34" charset="0"/>
              </a:rPr>
              <a:t>ha evidenziato che </a:t>
            </a:r>
            <a:r>
              <a:rPr lang="it-IT" sz="2000" b="1" i="1" u="sng" dirty="0">
                <a:solidFill>
                  <a:srgbClr val="000000"/>
                </a:solidFill>
                <a:latin typeface="Tahoma" panose="020B0604030504040204" pitchFamily="34" charset="0"/>
              </a:rPr>
              <a:t>il settore sanitario è uno di quelli</a:t>
            </a:r>
          </a:p>
          <a:p>
            <a:r>
              <a:rPr lang="it-IT" sz="2000" b="1" i="1" u="sng" dirty="0">
                <a:solidFill>
                  <a:srgbClr val="000000"/>
                </a:solidFill>
                <a:latin typeface="Tahoma" panose="020B0604030504040204" pitchFamily="34" charset="0"/>
              </a:rPr>
              <a:t>maggiormente a rischio nel campo della cosiddetta «violenza</a:t>
            </a:r>
          </a:p>
          <a:p>
            <a:r>
              <a:rPr lang="it-IT" sz="2000" b="1" i="1" u="sng" dirty="0">
                <a:solidFill>
                  <a:srgbClr val="000000"/>
                </a:solidFill>
                <a:latin typeface="Tahoma" panose="020B0604030504040204" pitchFamily="34" charset="0"/>
              </a:rPr>
              <a:t>esterna» </a:t>
            </a:r>
            <a:r>
              <a:rPr lang="it-IT" sz="2000" dirty="0">
                <a:solidFill>
                  <a:srgbClr val="000000"/>
                </a:solidFill>
                <a:latin typeface="Tahoma" panose="020B0604030504040204" pitchFamily="34" charset="0"/>
              </a:rPr>
              <a:t>sul luogo di </a:t>
            </a:r>
            <a:r>
              <a:rPr lang="it-IT" sz="2000" dirty="0" smtClean="0">
                <a:solidFill>
                  <a:srgbClr val="000000"/>
                </a:solidFill>
                <a:latin typeface="Tahoma" panose="020B0604030504040204" pitchFamily="34" charset="0"/>
              </a:rPr>
              <a:t>lavoro.</a:t>
            </a:r>
          </a:p>
          <a:p>
            <a:endParaRPr lang="it-IT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endParaRPr lang="it-IT" sz="1200" dirty="0">
              <a:solidFill>
                <a:srgbClr val="00CDFF"/>
              </a:solidFill>
              <a:latin typeface="Wingdings-Regular"/>
            </a:endParaRPr>
          </a:p>
        </p:txBody>
      </p:sp>
    </p:spTree>
    <p:extLst>
      <p:ext uri="{BB962C8B-B14F-4D97-AF65-F5344CB8AC3E}">
        <p14:creationId xmlns:p14="http://schemas.microsoft.com/office/powerpoint/2010/main" val="391140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048000" y="1566952"/>
            <a:ext cx="6096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it-IT" sz="2000" b="1" dirty="0">
              <a:solidFill>
                <a:srgbClr val="000000"/>
              </a:solidFill>
              <a:latin typeface="Tahoma-Bold"/>
            </a:endParaRPr>
          </a:p>
          <a:p>
            <a:endParaRPr lang="it-IT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8" name="Segnaposto testo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0" name="Segnaposto testo 1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1" name="Segnaposto contenuto 20"/>
          <p:cNvSpPr>
            <a:spLocks noGrp="1"/>
          </p:cNvSpPr>
          <p:nvPr>
            <p:ph sz="quarter" idx="4"/>
          </p:nvPr>
        </p:nvSpPr>
        <p:spPr>
          <a:xfrm>
            <a:off x="5088384" y="1566952"/>
            <a:ext cx="6252906" cy="44744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3200" dirty="0" smtClean="0">
                <a:solidFill>
                  <a:srgbClr val="001D35"/>
                </a:solidFill>
                <a:latin typeface="Google Sans"/>
              </a:rPr>
              <a:t>Il fenomeno delle aggressioni ai danni del personale sanitario è in crescita e rappresenta un problema di crescente preoccupazione per la sicurezza dei lavoratori del settore e per la qualità dell'assistenza offerta ai pazienti. </a:t>
            </a:r>
            <a:endParaRPr lang="it-IT" dirty="0"/>
          </a:p>
        </p:txBody>
      </p:sp>
      <p:pic>
        <p:nvPicPr>
          <p:cNvPr id="25" name="Picture 2" descr="https://www.quotidianosanita.it/img_prima/174177454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30" y="1665002"/>
            <a:ext cx="4014087" cy="4088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2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" name="Diagramma 5"/>
          <p:cNvGraphicFramePr/>
          <p:nvPr>
            <p:extLst>
              <p:ext uri="{D42A27DB-BD31-4B8C-83A1-F6EECF244321}">
                <p14:modId xmlns:p14="http://schemas.microsoft.com/office/powerpoint/2010/main" val="2724750152"/>
              </p:ext>
            </p:extLst>
          </p:nvPr>
        </p:nvGraphicFramePr>
        <p:xfrm>
          <a:off x="4162566" y="1583140"/>
          <a:ext cx="6810234" cy="3889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Ovale 4"/>
          <p:cNvSpPr/>
          <p:nvPr/>
        </p:nvSpPr>
        <p:spPr>
          <a:xfrm>
            <a:off x="464024" y="1158371"/>
            <a:ext cx="3885425" cy="4193239"/>
          </a:xfrm>
          <a:prstGeom prst="ellipse">
            <a:avLst/>
          </a:prstGeom>
          <a:blipFill rotWithShape="1">
            <a:blip r:embed="rId8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739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542197" y="167055"/>
            <a:ext cx="9520756" cy="1443381"/>
          </a:xfrm>
        </p:spPr>
        <p:txBody>
          <a:bodyPr>
            <a:normAutofit fontScale="90000"/>
          </a:bodyPr>
          <a:lstStyle/>
          <a:p>
            <a:r>
              <a:rPr lang="it-IT" sz="2800" dirty="0">
                <a:solidFill>
                  <a:schemeClr val="tx1"/>
                </a:solidFill>
              </a:rPr>
              <a:t>Incrementi in percentuale delle aggressioni per regione nei primi 3 mesi nel 2025 rispetto al 2024 (classifica delle prime 10 regioni):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22198" y="1610436"/>
            <a:ext cx="9878147" cy="4339988"/>
          </a:xfrm>
        </p:spPr>
        <p:txBody>
          <a:bodyPr>
            <a:normAutofit/>
          </a:bodyPr>
          <a:lstStyle/>
          <a:p>
            <a:pPr fontAlgn="base"/>
            <a:r>
              <a:rPr lang="it-IT" dirty="0" smtClean="0"/>
              <a:t>1 </a:t>
            </a:r>
            <a:r>
              <a:rPr lang="it-IT" dirty="0"/>
              <a:t>Lombardia: +62%</a:t>
            </a:r>
          </a:p>
          <a:p>
            <a:pPr fontAlgn="base"/>
            <a:r>
              <a:rPr lang="it-IT" dirty="0"/>
              <a:t>2 Campania: +59%</a:t>
            </a:r>
          </a:p>
          <a:p>
            <a:pPr fontAlgn="base"/>
            <a:r>
              <a:rPr lang="it-IT" dirty="0"/>
              <a:t>3 Puglia: +57%</a:t>
            </a:r>
          </a:p>
          <a:p>
            <a:pPr fontAlgn="base"/>
            <a:r>
              <a:rPr lang="it-IT" dirty="0"/>
              <a:t>4 Lazio: +56%</a:t>
            </a:r>
          </a:p>
          <a:p>
            <a:pPr fontAlgn="base"/>
            <a:r>
              <a:rPr lang="it-IT" dirty="0"/>
              <a:t>5 Sicilia: +55%</a:t>
            </a:r>
          </a:p>
          <a:p>
            <a:pPr fontAlgn="base"/>
            <a:r>
              <a:rPr lang="it-IT" dirty="0"/>
              <a:t>6 Veneto: +54%</a:t>
            </a:r>
          </a:p>
          <a:p>
            <a:pPr fontAlgn="base"/>
            <a:r>
              <a:rPr lang="it-IT" dirty="0"/>
              <a:t>7 Piemonte e Liguria: +53%</a:t>
            </a:r>
          </a:p>
          <a:p>
            <a:pPr fontAlgn="base"/>
            <a:r>
              <a:rPr lang="it-IT" dirty="0"/>
              <a:t>8 Emilia-Romagna: +52%</a:t>
            </a:r>
          </a:p>
          <a:p>
            <a:pPr fontAlgn="base"/>
            <a:r>
              <a:rPr lang="it-IT" dirty="0"/>
              <a:t>9 Toscana: +51%</a:t>
            </a:r>
          </a:p>
          <a:p>
            <a:pPr fontAlgn="base"/>
            <a:r>
              <a:rPr lang="it-IT" dirty="0"/>
              <a:t>10 Calabria: +50%</a:t>
            </a:r>
          </a:p>
          <a:p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677334" y="6205898"/>
            <a:ext cx="6057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2420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24084" y="309549"/>
            <a:ext cx="7649918" cy="1344345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chemeClr val="tx1"/>
                </a:solidFill>
              </a:rPr>
              <a:t>La legge 14 agosto 2020, n. 113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egnaposto contenuto 8"/>
          <p:cNvSpPr>
            <a:spLocks noGrp="1"/>
          </p:cNvSpPr>
          <p:nvPr>
            <p:ph sz="quarter" idx="4"/>
          </p:nvPr>
        </p:nvSpPr>
        <p:spPr>
          <a:xfrm>
            <a:off x="5088384" y="2160983"/>
            <a:ext cx="4185617" cy="3880379"/>
          </a:xfrm>
        </p:spPr>
        <p:txBody>
          <a:bodyPr>
            <a:noAutofit/>
          </a:bodyPr>
          <a:lstStyle/>
          <a:p>
            <a:r>
              <a:rPr lang="it-IT" sz="2400" dirty="0" smtClean="0"/>
              <a:t>Istituzione ONSEPS</a:t>
            </a:r>
          </a:p>
          <a:p>
            <a:r>
              <a:rPr lang="it-IT" sz="2400" dirty="0" smtClean="0"/>
              <a:t>Inasprimento pene per i responsabili delle aggressioni</a:t>
            </a:r>
          </a:p>
          <a:p>
            <a:r>
              <a:rPr lang="it-IT" sz="2400" dirty="0" smtClean="0"/>
              <a:t>Protocolli operativi con le Forze dell’ Ordine</a:t>
            </a:r>
          </a:p>
          <a:p>
            <a:r>
              <a:rPr lang="it-IT" sz="2400" dirty="0" smtClean="0"/>
              <a:t>Iniziative di Formazione</a:t>
            </a:r>
            <a:endParaRPr lang="it-IT" sz="2400" dirty="0"/>
          </a:p>
        </p:txBody>
      </p:sp>
      <p:sp>
        <p:nvSpPr>
          <p:cNvPr id="6" name="Rettangolo 5"/>
          <p:cNvSpPr/>
          <p:nvPr/>
        </p:nvSpPr>
        <p:spPr>
          <a:xfrm>
            <a:off x="677334" y="6205898"/>
            <a:ext cx="6057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ttangolo 9"/>
          <p:cNvSpPr/>
          <p:nvPr/>
        </p:nvSpPr>
        <p:spPr>
          <a:xfrm>
            <a:off x="4336544" y="3244334"/>
            <a:ext cx="253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11" name="Segnaposto contenuto 10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36689" y="1941250"/>
            <a:ext cx="4638186" cy="3588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45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67054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/>
          <p:cNvSpPr/>
          <p:nvPr/>
        </p:nvSpPr>
        <p:spPr>
          <a:xfrm>
            <a:off x="822469" y="6246841"/>
            <a:ext cx="489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IT" dirty="0">
                <a:solidFill>
                  <a:srgbClr val="002776"/>
                </a:solidFill>
                <a:latin typeface="Times New Roman" panose="02020603050405020304" pitchFamily="18" charset="0"/>
              </a:rPr>
              <a:t>Fondazione Istituto Ospedaliero di Sospiro - </a:t>
            </a:r>
            <a:r>
              <a:rPr lang="it-IT" altLang="it-IT" dirty="0" err="1">
                <a:solidFill>
                  <a:srgbClr val="002776"/>
                </a:solidFill>
                <a:latin typeface="Times New Roman" panose="02020603050405020304" pitchFamily="18" charset="0"/>
              </a:rPr>
              <a:t>Onlus</a:t>
            </a:r>
            <a:endParaRPr lang="it-IT" altLang="it-IT" dirty="0">
              <a:solidFill>
                <a:srgbClr val="0027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1519313" y="665871"/>
            <a:ext cx="8679765" cy="1320800"/>
          </a:xfrm>
        </p:spPr>
        <p:txBody>
          <a:bodyPr/>
          <a:lstStyle/>
          <a:p>
            <a:r>
              <a:rPr lang="it-IT" dirty="0" smtClean="0">
                <a:solidFill>
                  <a:schemeClr val="tx1"/>
                </a:solidFill>
              </a:rPr>
              <a:t>	La legge 14 agosto 2020, n. 113 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sz="6600" dirty="0" smtClean="0"/>
              <a:t>12 Marzo</a:t>
            </a:r>
            <a:endParaRPr lang="it-IT" sz="6600" dirty="0"/>
          </a:p>
        </p:txBody>
      </p:sp>
      <p:sp>
        <p:nvSpPr>
          <p:cNvPr id="9" name="Segnaposto contenuto 8"/>
          <p:cNvSpPr>
            <a:spLocks noGrp="1"/>
          </p:cNvSpPr>
          <p:nvPr>
            <p:ph sz="quarter" idx="4"/>
          </p:nvPr>
        </p:nvSpPr>
        <p:spPr>
          <a:xfrm>
            <a:off x="5486400" y="2737245"/>
            <a:ext cx="4684542" cy="3304117"/>
          </a:xfrm>
        </p:spPr>
        <p:txBody>
          <a:bodyPr/>
          <a:lstStyle/>
          <a:p>
            <a:pPr marL="0" indent="0">
              <a:buNone/>
            </a:pPr>
            <a:r>
              <a:rPr lang="it-IT" sz="3200" dirty="0"/>
              <a:t>Giornata nazionale di educazione e prevenzione contro la violenza verso gli operatori sanitari e sociosanitari</a:t>
            </a:r>
          </a:p>
          <a:p>
            <a:endParaRPr lang="it-IT" dirty="0"/>
          </a:p>
        </p:txBody>
      </p:sp>
      <p:pic>
        <p:nvPicPr>
          <p:cNvPr id="12290" name="Picture 2" descr="Giornata nazionale di educazione e prevenzione contro la violenza verso gli operatori sanitari e sociosanitari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31" y="1800665"/>
            <a:ext cx="4193608" cy="4107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2"/>
          <a:srcRect t="5541" r="59324"/>
          <a:stretch/>
        </p:blipFill>
        <p:spPr>
          <a:xfrm>
            <a:off x="222739" y="139759"/>
            <a:ext cx="1199460" cy="129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8061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faccettatura">
  <a:themeElements>
    <a:clrScheme name="Sfaccettatur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Sfaccettatur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faccettatur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764</TotalTime>
  <Words>1486</Words>
  <Application>Microsoft Office PowerPoint</Application>
  <PresentationFormat>Widescreen</PresentationFormat>
  <Paragraphs>243</Paragraphs>
  <Slides>34</Slides>
  <Notes>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34</vt:i4>
      </vt:variant>
    </vt:vector>
  </HeadingPairs>
  <TitlesOfParts>
    <vt:vector size="45" baseType="lpstr">
      <vt:lpstr>Arial</vt:lpstr>
      <vt:lpstr>Arial Black</vt:lpstr>
      <vt:lpstr>Google Sans</vt:lpstr>
      <vt:lpstr>Tahoma</vt:lpstr>
      <vt:lpstr>Tahoma-Bold</vt:lpstr>
      <vt:lpstr>Times New Roman</vt:lpstr>
      <vt:lpstr>Trebuchet MS</vt:lpstr>
      <vt:lpstr>Wingdings 3</vt:lpstr>
      <vt:lpstr>Wingdings-Regular</vt:lpstr>
      <vt:lpstr>Sfaccettatura</vt:lpstr>
      <vt:lpstr>Grafico</vt:lpstr>
      <vt:lpstr>IL PUNTO DI VISTA DELL’ OPERATORE SANITARIO</vt:lpstr>
      <vt:lpstr>           Definizione di aggressione</vt:lpstr>
      <vt:lpstr>Presentazione standard di PowerPoint</vt:lpstr>
      <vt:lpstr>  Il fenomeno a livello comunitario</vt:lpstr>
      <vt:lpstr>Presentazione standard di PowerPoint</vt:lpstr>
      <vt:lpstr>Presentazione standard di PowerPoint</vt:lpstr>
      <vt:lpstr>Incrementi in percentuale delle aggressioni per regione nei primi 3 mesi nel 2025 rispetto al 2024 (classifica delle prime 10 regioni): </vt:lpstr>
      <vt:lpstr>La legge 14 agosto 2020, n. 113 </vt:lpstr>
      <vt:lpstr> La legge 14 agosto 2020, n. 113 </vt:lpstr>
      <vt:lpstr>  La legge 14 agosto 2020, n. 113  ONSEPS (l’Osservatorio Nazionale sulla Sicurezza degli Esercenti le Professioni Sanitarie e Socio-sanitarie )</vt:lpstr>
      <vt:lpstr>           Monitoraggio ONSEPS       Regione Lombardia    anno 2024</vt:lpstr>
      <vt:lpstr>Presentazione standard di PowerPoint</vt:lpstr>
      <vt:lpstr>           Monitoraggio ONSEPS       Regione Lombardia    anno 2024</vt:lpstr>
      <vt:lpstr>           Monitoraggio ONSEPS       Regione Lombardia    anno 2024</vt:lpstr>
      <vt:lpstr>           Monitoraggio ONSEPS       Regione Lombardia    anno 2024</vt:lpstr>
      <vt:lpstr>           Monitoraggio ONSEPS       Regione Lombardia    anno 2024</vt:lpstr>
      <vt:lpstr>                   </vt:lpstr>
      <vt:lpstr>  Reparti maggiormente coinvolti nelle aggressioni:</vt:lpstr>
      <vt:lpstr> Eventi dovuti a disturbi comportamentali Il grafico mostra, dal 2014 al 2024, la distribuzione del numero eventi infortunistici avvenuti per disturbi comportamentali.                                         ( Dipartimento Anziani )</vt:lpstr>
      <vt:lpstr>                   SINTESI</vt:lpstr>
      <vt:lpstr>                   Considerazioni</vt:lpstr>
      <vt:lpstr>               Effetti aggressioni</vt:lpstr>
      <vt:lpstr>Considerazioni </vt:lpstr>
      <vt:lpstr>                   Considerazioni</vt:lpstr>
      <vt:lpstr>                   Azioni preventive</vt:lpstr>
      <vt:lpstr>                   Considerazioni</vt:lpstr>
      <vt:lpstr>                   </vt:lpstr>
      <vt:lpstr>Presentazione standard di PowerPoint</vt:lpstr>
      <vt:lpstr>                    Azioni  preventive  in RSA </vt:lpstr>
      <vt:lpstr>                    Azioni  preventive  in RSA </vt:lpstr>
      <vt:lpstr>                    Azioni  preventive  in RSA </vt:lpstr>
      <vt:lpstr>        Possibili strategie per evitare l’aggressione</vt:lpstr>
      <vt:lpstr>                  </vt:lpstr>
      <vt:lpstr>              Grazie per l’ attenzione !!!!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Letizia Papa</dc:creator>
  <cp:lastModifiedBy>Anna Maria Ottolini</cp:lastModifiedBy>
  <cp:revision>93</cp:revision>
  <dcterms:created xsi:type="dcterms:W3CDTF">2025-04-24T08:38:30Z</dcterms:created>
  <dcterms:modified xsi:type="dcterms:W3CDTF">2025-04-27T19:30:36Z</dcterms:modified>
</cp:coreProperties>
</file>