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4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</p:sldMasterIdLst>
  <p:notesMasterIdLst>
    <p:notesMasterId r:id="rId34"/>
  </p:notesMasterIdLst>
  <p:sldIdLst>
    <p:sldId id="895" r:id="rId2"/>
    <p:sldId id="918" r:id="rId3"/>
    <p:sldId id="896" r:id="rId4"/>
    <p:sldId id="926" r:id="rId5"/>
    <p:sldId id="912" r:id="rId6"/>
    <p:sldId id="919" r:id="rId7"/>
    <p:sldId id="933" r:id="rId8"/>
    <p:sldId id="928" r:id="rId9"/>
    <p:sldId id="927" r:id="rId10"/>
    <p:sldId id="932" r:id="rId11"/>
    <p:sldId id="936" r:id="rId12"/>
    <p:sldId id="900" r:id="rId13"/>
    <p:sldId id="939" r:id="rId14"/>
    <p:sldId id="908" r:id="rId15"/>
    <p:sldId id="923" r:id="rId16"/>
    <p:sldId id="909" r:id="rId17"/>
    <p:sldId id="910" r:id="rId18"/>
    <p:sldId id="913" r:id="rId19"/>
    <p:sldId id="901" r:id="rId20"/>
    <p:sldId id="934" r:id="rId21"/>
    <p:sldId id="930" r:id="rId22"/>
    <p:sldId id="931" r:id="rId23"/>
    <p:sldId id="902" r:id="rId24"/>
    <p:sldId id="915" r:id="rId25"/>
    <p:sldId id="916" r:id="rId26"/>
    <p:sldId id="917" r:id="rId27"/>
    <p:sldId id="903" r:id="rId28"/>
    <p:sldId id="904" r:id="rId29"/>
    <p:sldId id="905" r:id="rId30"/>
    <p:sldId id="906" r:id="rId31"/>
    <p:sldId id="914" r:id="rId32"/>
    <p:sldId id="940" r:id="rId33"/>
  </p:sldIdLst>
  <p:sldSz cx="12192000" cy="6858000"/>
  <p:notesSz cx="6886575" cy="100187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li Giancarlo" initials="P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6319"/>
    <a:srgbClr val="86C943"/>
    <a:srgbClr val="000000"/>
    <a:srgbClr val="79F37C"/>
    <a:srgbClr val="CF83FD"/>
    <a:srgbClr val="D9FB85"/>
    <a:srgbClr val="ACF0FE"/>
    <a:srgbClr val="0000FF"/>
    <a:srgbClr val="0066CC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62" autoAdjust="0"/>
  </p:normalViewPr>
  <p:slideViewPr>
    <p:cSldViewPr snapToGrid="0" snapToObjects="1">
      <p:cViewPr varScale="1">
        <p:scale>
          <a:sx n="76" d="100"/>
          <a:sy n="76" d="100"/>
        </p:scale>
        <p:origin x="84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 dirty="0">
                <a:solidFill>
                  <a:schemeClr val="tx1"/>
                </a:solidFill>
              </a:rPr>
              <a:t>SUDDIVISIONE OPERATORI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PERSONALE!$B$74</c:f>
              <c:strCache>
                <c:ptCount val="1"/>
                <c:pt idx="0">
                  <c:v>Amministrativi 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PERSONALE!$B$75:$B$80</c:f>
              <c:numCache>
                <c:formatCode>0%</c:formatCode>
                <c:ptCount val="6"/>
                <c:pt idx="0">
                  <c:v>0.53333333333333333</c:v>
                </c:pt>
                <c:pt idx="1">
                  <c:v>0.36666666666666664</c:v>
                </c:pt>
                <c:pt idx="2">
                  <c:v>6.6666666666666666E-2</c:v>
                </c:pt>
                <c:pt idx="3">
                  <c:v>3.3333333333333333E-2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DA-4B12-8E7F-E0CFB28A28E1}"/>
            </c:ext>
          </c:extLst>
        </c:ser>
        <c:ser>
          <c:idx val="1"/>
          <c:order val="1"/>
          <c:tx>
            <c:strRef>
              <c:f>PERSONALE!$C$74</c:f>
              <c:strCache>
                <c:ptCount val="1"/>
                <c:pt idx="0">
                  <c:v>Medico 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PERSONALE!$C$75:$C$80</c:f>
              <c:numCache>
                <c:formatCode>0%</c:formatCode>
                <c:ptCount val="6"/>
                <c:pt idx="0">
                  <c:v>0.53333333333333333</c:v>
                </c:pt>
                <c:pt idx="1">
                  <c:v>0.36666666666666664</c:v>
                </c:pt>
                <c:pt idx="2">
                  <c:v>0.1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DA-4B12-8E7F-E0CFB28A28E1}"/>
            </c:ext>
          </c:extLst>
        </c:ser>
        <c:ser>
          <c:idx val="2"/>
          <c:order val="2"/>
          <c:tx>
            <c:strRef>
              <c:f>PERSONALE!$D$74</c:f>
              <c:strCache>
                <c:ptCount val="1"/>
                <c:pt idx="0">
                  <c:v>Infermieri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PERSONALE!$D$75:$D$80</c:f>
              <c:numCache>
                <c:formatCode>0%</c:formatCode>
                <c:ptCount val="6"/>
                <c:pt idx="0">
                  <c:v>0.13333333333333333</c:v>
                </c:pt>
                <c:pt idx="1">
                  <c:v>0.36666666666666664</c:v>
                </c:pt>
                <c:pt idx="2">
                  <c:v>0.36666666666666664</c:v>
                </c:pt>
                <c:pt idx="3">
                  <c:v>0.1</c:v>
                </c:pt>
                <c:pt idx="4">
                  <c:v>3.3333333333333333E-2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DA-4B12-8E7F-E0CFB28A28E1}"/>
            </c:ext>
          </c:extLst>
        </c:ser>
        <c:ser>
          <c:idx val="3"/>
          <c:order val="3"/>
          <c:tx>
            <c:strRef>
              <c:f>PERSONALE!$E$74</c:f>
              <c:strCache>
                <c:ptCount val="1"/>
                <c:pt idx="0">
                  <c:v>ASA/OSS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PERSONALE!$E$75:$E$80</c:f>
              <c:numCache>
                <c:formatCode>0%</c:formatCode>
                <c:ptCount val="6"/>
                <c:pt idx="0">
                  <c:v>6.6666666666666666E-2</c:v>
                </c:pt>
                <c:pt idx="1">
                  <c:v>0.13333333333333333</c:v>
                </c:pt>
                <c:pt idx="2">
                  <c:v>0.26666666666666666</c:v>
                </c:pt>
                <c:pt idx="3">
                  <c:v>0.33333333333333331</c:v>
                </c:pt>
                <c:pt idx="4">
                  <c:v>0.13333333333333333</c:v>
                </c:pt>
                <c:pt idx="5">
                  <c:v>6.6666666666666666E-2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DA-4B12-8E7F-E0CFB28A28E1}"/>
            </c:ext>
          </c:extLst>
        </c:ser>
        <c:ser>
          <c:idx val="4"/>
          <c:order val="4"/>
          <c:tx>
            <c:strRef>
              <c:f>PERSONALE!$F$74</c:f>
              <c:strCache>
                <c:ptCount val="1"/>
                <c:pt idx="0">
                  <c:v> Fisioterapisti 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PERSONALE!$F$75:$F$80</c:f>
              <c:numCache>
                <c:formatCode>0%</c:formatCode>
                <c:ptCount val="6"/>
                <c:pt idx="0">
                  <c:v>0.46666666666666667</c:v>
                </c:pt>
                <c:pt idx="1">
                  <c:v>0.3</c:v>
                </c:pt>
                <c:pt idx="2">
                  <c:v>0.2</c:v>
                </c:pt>
                <c:pt idx="3">
                  <c:v>3.3333333333333333E-2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DA-4B12-8E7F-E0CFB28A28E1}"/>
            </c:ext>
          </c:extLst>
        </c:ser>
        <c:ser>
          <c:idx val="5"/>
          <c:order val="5"/>
          <c:tx>
            <c:strRef>
              <c:f>PERSONALE!$G$74</c:f>
              <c:strCache>
                <c:ptCount val="1"/>
                <c:pt idx="0">
                  <c:v>ALTRO (psicologi, logopedisti, addetti pulizie, ecc,)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PERSONALE!$A$75:$A$80</c:f>
              <c:strCache>
                <c:ptCount val="6"/>
                <c:pt idx="0">
                  <c:v>≤ 5</c:v>
                </c:pt>
                <c:pt idx="1">
                  <c:v>5&gt; x ≤ 10</c:v>
                </c:pt>
                <c:pt idx="2">
                  <c:v>10&gt; x ≤ 30</c:v>
                </c:pt>
                <c:pt idx="3">
                  <c:v>30&gt; x ≤ 50</c:v>
                </c:pt>
                <c:pt idx="4">
                  <c:v>50&gt; x ≤ 100</c:v>
                </c:pt>
                <c:pt idx="5">
                  <c:v>&gt;100</c:v>
                </c:pt>
              </c:strCache>
            </c:strRef>
          </c:cat>
          <c:val>
            <c:numRef>
              <c:f>PERSONALE!$G$75:$G$80</c:f>
              <c:numCache>
                <c:formatCode>0%</c:formatCode>
                <c:ptCount val="6"/>
                <c:pt idx="0">
                  <c:v>0.36666666666666664</c:v>
                </c:pt>
                <c:pt idx="1">
                  <c:v>0.16666666666666666</c:v>
                </c:pt>
                <c:pt idx="2">
                  <c:v>0.3</c:v>
                </c:pt>
                <c:pt idx="3">
                  <c:v>0.13333333333333333</c:v>
                </c:pt>
                <c:pt idx="4">
                  <c:v>0</c:v>
                </c:pt>
                <c:pt idx="5">
                  <c:v>3.3333333333333333E-2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7DA-4B12-8E7F-E0CFB28A28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82045216"/>
        <c:axId val="1882046048"/>
      </c:barChart>
      <c:catAx>
        <c:axId val="188204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82046048"/>
        <c:crosses val="autoZero"/>
        <c:auto val="1"/>
        <c:lblAlgn val="ctr"/>
        <c:lblOffset val="100"/>
        <c:noMultiLvlLbl val="0"/>
      </c:catAx>
      <c:valAx>
        <c:axId val="188204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8204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>
                <a:solidFill>
                  <a:schemeClr val="tx1"/>
                </a:solidFill>
              </a:rPr>
              <a:t>EPISODI DI VIOLENZA SEGNALATI 2019/2023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EPISODI!$A$75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EPISODI!$B$75:$F$75</c:f>
              <c:numCache>
                <c:formatCode>0%</c:formatCode>
                <c:ptCount val="5"/>
                <c:pt idx="0">
                  <c:v>0.5</c:v>
                </c:pt>
                <c:pt idx="1">
                  <c:v>0.56666666666666665</c:v>
                </c:pt>
                <c:pt idx="2">
                  <c:v>0.56666666666666665</c:v>
                </c:pt>
                <c:pt idx="3">
                  <c:v>0.6333333333333333</c:v>
                </c:pt>
                <c:pt idx="4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39-48DA-B8BA-DDB15CC91853}"/>
            </c:ext>
          </c:extLst>
        </c:ser>
        <c:ser>
          <c:idx val="1"/>
          <c:order val="1"/>
          <c:tx>
            <c:strRef>
              <c:f>EPISODI!$A$76</c:f>
              <c:strCache>
                <c:ptCount val="1"/>
                <c:pt idx="0">
                  <c:v>≤ 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EPISODI!$B$76:$F$76</c:f>
              <c:numCache>
                <c:formatCode>0%</c:formatCode>
                <c:ptCount val="5"/>
                <c:pt idx="0">
                  <c:v>0.43333333333333335</c:v>
                </c:pt>
                <c:pt idx="1">
                  <c:v>0.4</c:v>
                </c:pt>
                <c:pt idx="2">
                  <c:v>0.3</c:v>
                </c:pt>
                <c:pt idx="3">
                  <c:v>0.2</c:v>
                </c:pt>
                <c:pt idx="4">
                  <c:v>0.26666666666666666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39-48DA-B8BA-DDB15CC91853}"/>
            </c:ext>
          </c:extLst>
        </c:ser>
        <c:ser>
          <c:idx val="2"/>
          <c:order val="2"/>
          <c:tx>
            <c:strRef>
              <c:f>EPISODI!$A$77</c:f>
              <c:strCache>
                <c:ptCount val="1"/>
                <c:pt idx="0">
                  <c:v>5&gt; x ≤ 10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EPISODI!$B$77:$F$77</c:f>
              <c:numCache>
                <c:formatCode>0%</c:formatCode>
                <c:ptCount val="5"/>
                <c:pt idx="0">
                  <c:v>3.3333333333333333E-2</c:v>
                </c:pt>
                <c:pt idx="1">
                  <c:v>0</c:v>
                </c:pt>
                <c:pt idx="2">
                  <c:v>6.6666666666666666E-2</c:v>
                </c:pt>
                <c:pt idx="3">
                  <c:v>0.13333333333333333</c:v>
                </c:pt>
                <c:pt idx="4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39-48DA-B8BA-DDB15CC91853}"/>
            </c:ext>
          </c:extLst>
        </c:ser>
        <c:ser>
          <c:idx val="3"/>
          <c:order val="3"/>
          <c:tx>
            <c:strRef>
              <c:f>EPISODI!$A$78</c:f>
              <c:strCache>
                <c:ptCount val="1"/>
                <c:pt idx="0">
                  <c:v>10&gt; x ≤ 30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EPISODI!$B$78:$F$78</c:f>
              <c:numCache>
                <c:formatCode>0%</c:formatCode>
                <c:ptCount val="5"/>
                <c:pt idx="0">
                  <c:v>3.3333333333333333E-2</c:v>
                </c:pt>
                <c:pt idx="1">
                  <c:v>3.3333333333333333E-2</c:v>
                </c:pt>
                <c:pt idx="2">
                  <c:v>6.6666666666666666E-2</c:v>
                </c:pt>
                <c:pt idx="3">
                  <c:v>0</c:v>
                </c:pt>
                <c:pt idx="4">
                  <c:v>3.3333333333333333E-2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539-48DA-B8BA-DDB15CC91853}"/>
            </c:ext>
          </c:extLst>
        </c:ser>
        <c:ser>
          <c:idx val="4"/>
          <c:order val="4"/>
          <c:tx>
            <c:strRef>
              <c:f>EPISODI!$A$79</c:f>
              <c:strCache>
                <c:ptCount val="1"/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EPISODI!$B$79:$F$79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4-9539-48DA-B8BA-DDB15CC91853}"/>
            </c:ext>
          </c:extLst>
        </c:ser>
        <c:ser>
          <c:idx val="5"/>
          <c:order val="5"/>
          <c:tx>
            <c:strRef>
              <c:f>EPISODI!$A$80</c:f>
              <c:strCache>
                <c:ptCount val="1"/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EPISODI!$B$74:$F$74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EPISODI!$B$80:$F$80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5-9539-48DA-B8BA-DDB15CC918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4557055"/>
        <c:axId val="1034550399"/>
      </c:barChart>
      <c:catAx>
        <c:axId val="1034557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4550399"/>
        <c:crosses val="autoZero"/>
        <c:auto val="1"/>
        <c:lblAlgn val="ctr"/>
        <c:lblOffset val="100"/>
        <c:noMultiLvlLbl val="0"/>
      </c:catAx>
      <c:valAx>
        <c:axId val="10345503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034557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>
                <a:solidFill>
                  <a:schemeClr val="tx1"/>
                </a:solidFill>
              </a:rPr>
              <a:t>VALUTAZIONE DEL RISCHIO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49642580221071958"/>
          <c:y val="0.12399234077984139"/>
          <c:w val="0.44466987606816355"/>
          <c:h val="0.721578672383353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'VDR E SS'!$B$44</c:f>
              <c:strCache>
                <c:ptCount val="1"/>
                <c:pt idx="0">
                  <c:v>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C8-4361-B18B-324856D08B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'VDR E SS'!$A$45:$A$47</c:f>
              <c:strCache>
                <c:ptCount val="3"/>
                <c:pt idx="0">
                  <c:v>SI E' TENUTO CONTO DI AGGRESSIONI ANCHE ATTRAVERSO L'USO DI SOCIAL MEDIA/MAIL/TELEFONO</c:v>
                </c:pt>
                <c:pt idx="1">
                  <c:v>E' STATA DIFFERENZIATA PER MANSIONE/REPARTO/UNITA' OPERATIVA</c:v>
                </c:pt>
                <c:pt idx="2">
                  <c:v>E' STATA EFFETTUATA LA VALUTAZIONE DEI RISCHI RELATIVA AL RISCHIO VIOLENZA/AGGRESSIONI</c:v>
                </c:pt>
              </c:strCache>
            </c:strRef>
          </c:cat>
          <c:val>
            <c:numRef>
              <c:f>'VDR E SS'!$B$45:$B$47</c:f>
              <c:numCache>
                <c:formatCode>0%</c:formatCode>
                <c:ptCount val="3"/>
                <c:pt idx="0">
                  <c:v>0.23333333333333334</c:v>
                </c:pt>
                <c:pt idx="1">
                  <c:v>0.83333333333333337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C8-4361-B18B-324856D08B11}"/>
            </c:ext>
          </c:extLst>
        </c:ser>
        <c:ser>
          <c:idx val="1"/>
          <c:order val="1"/>
          <c:tx>
            <c:strRef>
              <c:f>'VDR E SS'!$C$44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'VDR E SS'!$A$45:$A$47</c:f>
              <c:strCache>
                <c:ptCount val="3"/>
                <c:pt idx="0">
                  <c:v>SI E' TENUTO CONTO DI AGGRESSIONI ANCHE ATTRAVERSO L'USO DI SOCIAL MEDIA/MAIL/TELEFONO</c:v>
                </c:pt>
                <c:pt idx="1">
                  <c:v>E' STATA DIFFERENZIATA PER MANSIONE/REPARTO/UNITA' OPERATIVA</c:v>
                </c:pt>
                <c:pt idx="2">
                  <c:v>E' STATA EFFETTUATA LA VALUTAZIONE DEI RISCHI RELATIVA AL RISCHIO VIOLENZA/AGGRESSIONI</c:v>
                </c:pt>
              </c:strCache>
            </c:strRef>
          </c:cat>
          <c:val>
            <c:numRef>
              <c:f>'VDR E SS'!$C$45:$C$47</c:f>
              <c:numCache>
                <c:formatCode>0%</c:formatCode>
                <c:ptCount val="3"/>
                <c:pt idx="0">
                  <c:v>0.76666666666666672</c:v>
                </c:pt>
                <c:pt idx="1">
                  <c:v>0.16666666666666666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C8-4361-B18B-324856D08B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45306351"/>
        <c:axId val="1945308015"/>
      </c:barChart>
      <c:catAx>
        <c:axId val="194530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45308015"/>
        <c:crosses val="autoZero"/>
        <c:auto val="1"/>
        <c:lblAlgn val="ctr"/>
        <c:lblOffset val="100"/>
        <c:noMultiLvlLbl val="0"/>
      </c:catAx>
      <c:valAx>
        <c:axId val="1945308015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453063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3064817133028352E-2"/>
          <c:y val="0.89718637739405116"/>
          <c:w val="0.17804369857107091"/>
          <c:h val="4.2446165418716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'APPALTI +'!$A$47</c:f>
              <c:strCache>
                <c:ptCount val="1"/>
                <c:pt idx="0">
                  <c:v>SONO PRESENTI ATTIVITA' IN APPALTO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9F-4F9E-A2D7-AB740DD13F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9F-4F9E-A2D7-AB740DD13F5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'APPALTI +'!$B$45:$C$46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'APPALTI +'!$B$47:$C$47</c:f>
              <c:numCache>
                <c:formatCode>0%</c:formatCode>
                <c:ptCount val="2"/>
                <c:pt idx="0">
                  <c:v>0.53333333333333333</c:v>
                </c:pt>
                <c:pt idx="1">
                  <c:v>0.46666666666666667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9F-4F9E-A2D7-AB740DD13F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'APPALTI +'!$A$49</c:f>
              <c:strCache>
                <c:ptCount val="1"/>
                <c:pt idx="0">
                  <c:v>E' STATA CONDIVISA LA VDR</c:v>
                </c:pt>
              </c:strCache>
            </c:strRef>
          </c:tx>
          <c:dPt>
            <c:idx val="0"/>
            <c:bubble3D val="0"/>
            <c:spPr>
              <a:solidFill>
                <a:srgbClr val="17631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D2-4BDE-BF79-7D085FAF54E3}"/>
              </c:ext>
            </c:extLst>
          </c:dPt>
          <c:dPt>
            <c:idx val="1"/>
            <c:bubble3D val="0"/>
            <c:spPr>
              <a:solidFill>
                <a:srgbClr val="86C94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D2-4BDE-BF79-7D085FAF54E3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D2-4BDE-BF79-7D085FAF54E3}"/>
                </c:ext>
              </c:extLst>
            </c:dLbl>
            <c:dLbl>
              <c:idx val="1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D2-4BDE-BF79-7D085FAF54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'APPALTI +'!$B$48:$C$48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'APPALTI +'!$B$49:$C$49</c:f>
              <c:numCache>
                <c:formatCode>0%</c:formatCode>
                <c:ptCount val="2"/>
                <c:pt idx="0">
                  <c:v>0.5625</c:v>
                </c:pt>
                <c:pt idx="1">
                  <c:v>0.4375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D2-4BDE-BF79-7D085FAF54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C96-49D8-A740-DD22CCDF15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C96-49D8-A740-DD22CCDF1567}"/>
              </c:ext>
            </c:extLst>
          </c:dPt>
          <c:dLbls>
            <c:dLbl>
              <c:idx val="0"/>
              <c:layout>
                <c:manualLayout>
                  <c:x val="-0.26787160979877517"/>
                  <c:y val="-6.0177894429862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C96-49D8-A740-DD22CCDF1567}"/>
                </c:ext>
              </c:extLst>
            </c:dLbl>
            <c:dLbl>
              <c:idx val="1"/>
              <c:layout>
                <c:manualLayout>
                  <c:x val="0.23245297462817144"/>
                  <c:y val="-6.01778944298629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C96-49D8-A740-DD22CCDF15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'APPALTI +'!$B$66:$C$66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'APPALTI +'!$B$67:$C$67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96-49D8-A740-DD22CCDF15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939938757655292"/>
          <c:y val="2.3523257509477966E-2"/>
          <c:w val="0.19675656167979003"/>
          <c:h val="0.10610637212015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EA-4956-9E39-ACB3D99E82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EA-4956-9E39-ACB3D99E82A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'APPALTI +'!$B$83:$C$83</c:f>
              <c:strCache>
                <c:ptCount val="2"/>
                <c:pt idx="0">
                  <c:v>SI </c:v>
                </c:pt>
                <c:pt idx="1">
                  <c:v>NO</c:v>
                </c:pt>
              </c:strCache>
            </c:strRef>
          </c:cat>
          <c:val>
            <c:numRef>
              <c:f>'APPALTI +'!$B$84:$C$84</c:f>
              <c:numCache>
                <c:formatCode>0%</c:formatCode>
                <c:ptCount val="2"/>
                <c:pt idx="0">
                  <c:v>0.87</c:v>
                </c:pt>
                <c:pt idx="1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EA-4956-9E39-ACB3D99E8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285651793525779E-2"/>
          <c:y val="0.86148622047244094"/>
          <c:w val="0.20987314085739284"/>
          <c:h val="0.1061063721201516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 dirty="0">
                <a:solidFill>
                  <a:schemeClr val="tx1"/>
                </a:solidFill>
              </a:rPr>
              <a:t>SEGNALAZIONE ATTI</a:t>
            </a:r>
            <a:r>
              <a:rPr lang="it-IT" sz="2400" b="1" baseline="0" dirty="0">
                <a:solidFill>
                  <a:schemeClr val="tx1"/>
                </a:solidFill>
              </a:rPr>
              <a:t> DI VIOLENZA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AZIONI!$B$52</c:f>
              <c:strCache>
                <c:ptCount val="1"/>
                <c:pt idx="0">
                  <c:v>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AZIONI!$A$53:$A$56</c:f>
              <c:strCache>
                <c:ptCount val="4"/>
                <c:pt idx="0">
                  <c:v>ANALISI CAUSE</c:v>
                </c:pt>
                <c:pt idx="1">
                  <c:v>REGISTRO</c:v>
                </c:pt>
                <c:pt idx="2">
                  <c:v>SCHEDA DI SEGNALAZIONE</c:v>
                </c:pt>
                <c:pt idx="3">
                  <c:v>PROCEDURA</c:v>
                </c:pt>
              </c:strCache>
            </c:strRef>
          </c:cat>
          <c:val>
            <c:numRef>
              <c:f>AZIONI!$B$53:$B$56</c:f>
              <c:numCache>
                <c:formatCode>0%</c:formatCode>
                <c:ptCount val="4"/>
                <c:pt idx="0">
                  <c:v>0.53333333333333333</c:v>
                </c:pt>
                <c:pt idx="1">
                  <c:v>0.46666666666666667</c:v>
                </c:pt>
                <c:pt idx="2">
                  <c:v>0.73333333333333328</c:v>
                </c:pt>
                <c:pt idx="3">
                  <c:v>0.83333333333333337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A3-4CA7-BF47-DA3B824CE059}"/>
            </c:ext>
          </c:extLst>
        </c:ser>
        <c:ser>
          <c:idx val="1"/>
          <c:order val="1"/>
          <c:tx>
            <c:strRef>
              <c:f>AZIONI!$C$52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AZIONI!$A$53:$A$56</c:f>
              <c:strCache>
                <c:ptCount val="4"/>
                <c:pt idx="0">
                  <c:v>ANALISI CAUSE</c:v>
                </c:pt>
                <c:pt idx="1">
                  <c:v>REGISTRO</c:v>
                </c:pt>
                <c:pt idx="2">
                  <c:v>SCHEDA DI SEGNALAZIONE</c:v>
                </c:pt>
                <c:pt idx="3">
                  <c:v>PROCEDURA</c:v>
                </c:pt>
              </c:strCache>
            </c:strRef>
          </c:cat>
          <c:val>
            <c:numRef>
              <c:f>AZIONI!$C$53:$C$56</c:f>
              <c:numCache>
                <c:formatCode>0%</c:formatCode>
                <c:ptCount val="4"/>
                <c:pt idx="0">
                  <c:v>0.46666666666666667</c:v>
                </c:pt>
                <c:pt idx="1">
                  <c:v>0.53333333333333333</c:v>
                </c:pt>
                <c:pt idx="2">
                  <c:v>0.26666666666666666</c:v>
                </c:pt>
                <c:pt idx="3">
                  <c:v>0.16666666666666666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0A3-4CA7-BF47-DA3B824CE0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90656624"/>
        <c:axId val="1990660784"/>
      </c:barChart>
      <c:catAx>
        <c:axId val="1990656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660784"/>
        <c:crosses val="autoZero"/>
        <c:auto val="1"/>
        <c:lblAlgn val="ctr"/>
        <c:lblOffset val="100"/>
        <c:noMultiLvlLbl val="0"/>
      </c:catAx>
      <c:valAx>
        <c:axId val="1990660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65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4660310343267998E-3"/>
          <c:y val="0.89620364784413564"/>
          <c:w val="0.13439084204986446"/>
          <c:h val="7.90092334944626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it-IT" sz="2400" b="1" dirty="0">
                <a:solidFill>
                  <a:schemeClr val="tx1"/>
                </a:solidFill>
              </a:rPr>
              <a:t>ALL'ESITO DELLA VALUTAZIONE …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45103366495106262"/>
          <c:y val="0.12763167042023751"/>
          <c:w val="0.53035076320299224"/>
          <c:h val="0.723011954683149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PREV!$I$41</c:f>
              <c:strCache>
                <c:ptCount val="1"/>
                <c:pt idx="0">
                  <c:v>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PREV!$H$42:$H$44</c:f>
              <c:strCache>
                <c:ptCount val="3"/>
                <c:pt idx="0">
                  <c:v>INDIPENDENTEMENTE DALLA TIPOLOGIA CONTRATTUALE</c:v>
                </c:pt>
                <c:pt idx="1">
                  <c:v>FORMAZIONE</c:v>
                </c:pt>
                <c:pt idx="2">
                  <c:v>PROGRAMMA/PROCEDURE DI INTERVENTI PREVENTIVI/CORRETTIVI</c:v>
                </c:pt>
              </c:strCache>
            </c:strRef>
          </c:cat>
          <c:val>
            <c:numRef>
              <c:f>PREV!$I$42:$I$44</c:f>
              <c:numCache>
                <c:formatCode>0%</c:formatCode>
                <c:ptCount val="3"/>
                <c:pt idx="0">
                  <c:v>0.36666666666666664</c:v>
                </c:pt>
                <c:pt idx="1">
                  <c:v>0.4</c:v>
                </c:pt>
                <c:pt idx="2">
                  <c:v>0.56666666666666665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D3-45F8-A7EB-2F5B6680B5E4}"/>
            </c:ext>
          </c:extLst>
        </c:ser>
        <c:ser>
          <c:idx val="1"/>
          <c:order val="1"/>
          <c:tx>
            <c:strRef>
              <c:f>PREV!$J$41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PREV!$H$42:$H$44</c:f>
              <c:strCache>
                <c:ptCount val="3"/>
                <c:pt idx="0">
                  <c:v>INDIPENDENTEMENTE DALLA TIPOLOGIA CONTRATTUALE</c:v>
                </c:pt>
                <c:pt idx="1">
                  <c:v>FORMAZIONE</c:v>
                </c:pt>
                <c:pt idx="2">
                  <c:v>PROGRAMMA/PROCEDURE DI INTERVENTI PREVENTIVI/CORRETTIVI</c:v>
                </c:pt>
              </c:strCache>
            </c:strRef>
          </c:cat>
          <c:val>
            <c:numRef>
              <c:f>PREV!$J$42:$J$44</c:f>
              <c:numCache>
                <c:formatCode>0%</c:formatCode>
                <c:ptCount val="3"/>
                <c:pt idx="0">
                  <c:v>0.6333333333333333</c:v>
                </c:pt>
                <c:pt idx="1">
                  <c:v>0.6</c:v>
                </c:pt>
                <c:pt idx="2">
                  <c:v>0.43333333333333335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D3-45F8-A7EB-2F5B6680B5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90650800"/>
        <c:axId val="1990655376"/>
      </c:barChart>
      <c:catAx>
        <c:axId val="1990650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655376"/>
        <c:crosses val="autoZero"/>
        <c:auto val="1"/>
        <c:lblAlgn val="ctr"/>
        <c:lblOffset val="100"/>
        <c:noMultiLvlLbl val="0"/>
      </c:catAx>
      <c:valAx>
        <c:axId val="19906553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990650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0588317561285065E-2"/>
          <c:y val="0.88640125485539867"/>
          <c:w val="0.15446574008963854"/>
          <c:h val="7.9939948302860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ALTRO!$H$33</c:f>
              <c:strCache>
                <c:ptCount val="1"/>
                <c:pt idx="0">
                  <c:v>SI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ALTRO!$G$34:$G$36</c:f>
              <c:strCache>
                <c:ptCount val="3"/>
                <c:pt idx="0">
                  <c:v>ASSISTENZA LEGALE</c:v>
                </c:pt>
                <c:pt idx="1">
                  <c:v>SOSTEGNO PSICOLOGICO</c:v>
                </c:pt>
                <c:pt idx="2">
                  <c:v>PROTOCOLLI OPERATIVI CON FORZE DELL'ORDINE</c:v>
                </c:pt>
              </c:strCache>
            </c:strRef>
          </c:cat>
          <c:val>
            <c:numRef>
              <c:f>ALTRO!$H$34:$H$36</c:f>
              <c:numCache>
                <c:formatCode>0%</c:formatCode>
                <c:ptCount val="3"/>
                <c:pt idx="0">
                  <c:v>0.16666666666666666</c:v>
                </c:pt>
                <c:pt idx="1">
                  <c:v>0.56666666666666665</c:v>
                </c:pt>
                <c:pt idx="2">
                  <c:v>0.16666666666666666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18-4779-A963-F35BC0E2C5E3}"/>
            </c:ext>
          </c:extLst>
        </c:ser>
        <c:ser>
          <c:idx val="1"/>
          <c:order val="1"/>
          <c:tx>
            <c:strRef>
              <c:f>ALTRO!$I$33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ALTRO!$G$34:$G$36</c:f>
              <c:strCache>
                <c:ptCount val="3"/>
                <c:pt idx="0">
                  <c:v>ASSISTENZA LEGALE</c:v>
                </c:pt>
                <c:pt idx="1">
                  <c:v>SOSTEGNO PSICOLOGICO</c:v>
                </c:pt>
                <c:pt idx="2">
                  <c:v>PROTOCOLLI OPERATIVI CON FORZE DELL'ORDINE</c:v>
                </c:pt>
              </c:strCache>
            </c:strRef>
          </c:cat>
          <c:val>
            <c:numRef>
              <c:f>ALTRO!$I$34:$I$36</c:f>
              <c:numCache>
                <c:formatCode>0%</c:formatCode>
                <c:ptCount val="3"/>
                <c:pt idx="0">
                  <c:v>0.83333333333333337</c:v>
                </c:pt>
                <c:pt idx="1">
                  <c:v>0.43333333333333335</c:v>
                </c:pt>
                <c:pt idx="2">
                  <c:v>0.83333333333333337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718-4779-A963-F35BC0E2C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694272"/>
        <c:axId val="126694688"/>
      </c:barChart>
      <c:catAx>
        <c:axId val="12669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6694688"/>
        <c:crosses val="autoZero"/>
        <c:auto val="1"/>
        <c:lblAlgn val="ctr"/>
        <c:lblOffset val="100"/>
        <c:noMultiLvlLbl val="0"/>
      </c:catAx>
      <c:valAx>
        <c:axId val="126694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26694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736286946239932"/>
          <c:y val="0.93861751652108572"/>
          <c:w val="0.14407895919512326"/>
          <c:h val="4.33856140029815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BD68F1-0D6D-46BA-9FF2-0152C92FB98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0BFD3CD-1FA2-41B9-8FF9-E2EB0EC85CFC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3200" b="1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OMS</a:t>
          </a:r>
          <a:endParaRPr lang="it-IT" sz="3200" b="1" dirty="0">
            <a:solidFill>
              <a:schemeClr val="tx1"/>
            </a:solidFill>
          </a:endParaRPr>
        </a:p>
      </dgm:t>
    </dgm:pt>
    <dgm:pt modelId="{1898417C-A4EA-4BE7-9DB5-391D93B36E71}" type="parTrans" cxnId="{BF48420E-C487-4C8A-9ABD-DD6156E8135C}">
      <dgm:prSet/>
      <dgm:spPr/>
      <dgm:t>
        <a:bodyPr/>
        <a:lstStyle/>
        <a:p>
          <a:endParaRPr lang="it-IT"/>
        </a:p>
      </dgm:t>
    </dgm:pt>
    <dgm:pt modelId="{5E46263E-D6AB-43C4-9312-8C9D33FDEAC6}" type="sibTrans" cxnId="{BF48420E-C487-4C8A-9ABD-DD6156E8135C}">
      <dgm:prSet/>
      <dgm:spPr/>
      <dgm:t>
        <a:bodyPr/>
        <a:lstStyle/>
        <a:p>
          <a:endParaRPr lang="it-IT"/>
        </a:p>
      </dgm:t>
    </dgm:pt>
    <dgm:pt modelId="{1894C976-68DD-4FC2-B549-0B8E7AFCC59E}">
      <dgm:prSet phldrT="[Testo]" custT="1"/>
      <dgm:spPr>
        <a:solidFill>
          <a:schemeClr val="accent6">
            <a:lumMod val="20000"/>
            <a:lumOff val="80000"/>
            <a:alpha val="90000"/>
          </a:schemeClr>
        </a:solidFill>
        <a:ln w="19050">
          <a:solidFill>
            <a:srgbClr val="176319">
              <a:alpha val="90000"/>
            </a:srgbClr>
          </a:solidFill>
        </a:ln>
      </dgm:spPr>
      <dgm:t>
        <a:bodyPr/>
        <a:lstStyle/>
        <a:p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VIOLENZA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: UTILIZZO INTENZIONALE DELLA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FORZA FISICA 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 DEL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POTERE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MINACCIATO O REALE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CHE DETERMINA O PUÒ DETERMINARE LESIONI, MORTE, DANNO PSICOLOGICO, CATTIVO SVILUPPO E PRIVAZIONE</a:t>
          </a:r>
          <a:endParaRPr lang="it-IT" sz="2000" dirty="0"/>
        </a:p>
      </dgm:t>
    </dgm:pt>
    <dgm:pt modelId="{4A8B69A0-3634-490E-9F6A-128DBA8CAC43}" type="parTrans" cxnId="{AF695F0F-A060-40BA-8492-1AF6F646063B}">
      <dgm:prSet/>
      <dgm:spPr/>
      <dgm:t>
        <a:bodyPr/>
        <a:lstStyle/>
        <a:p>
          <a:endParaRPr lang="it-IT"/>
        </a:p>
      </dgm:t>
    </dgm:pt>
    <dgm:pt modelId="{6C9C122D-7107-4B7E-9439-CED4625C3E14}" type="sibTrans" cxnId="{AF695F0F-A060-40BA-8492-1AF6F646063B}">
      <dgm:prSet/>
      <dgm:spPr/>
      <dgm:t>
        <a:bodyPr/>
        <a:lstStyle/>
        <a:p>
          <a:endParaRPr lang="it-IT"/>
        </a:p>
      </dgm:t>
    </dgm:pt>
    <dgm:pt modelId="{DCB625E5-A48F-47B2-85FA-B49F52C27188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3200" b="1" i="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NIOSH</a:t>
          </a:r>
          <a:endParaRPr lang="it-IT" sz="3200" b="1" i="0" dirty="0">
            <a:solidFill>
              <a:schemeClr val="tx1"/>
            </a:solidFill>
          </a:endParaRPr>
        </a:p>
      </dgm:t>
    </dgm:pt>
    <dgm:pt modelId="{EDF0BB38-A4BE-441A-9E39-D85ACE36837C}" type="parTrans" cxnId="{521F5D0F-6EAE-4754-8801-69FEF9EA1559}">
      <dgm:prSet/>
      <dgm:spPr/>
      <dgm:t>
        <a:bodyPr/>
        <a:lstStyle/>
        <a:p>
          <a:endParaRPr lang="it-IT"/>
        </a:p>
      </dgm:t>
    </dgm:pt>
    <dgm:pt modelId="{823BB1A7-B1F6-47F5-B7A6-2745CE2D2FC8}" type="sibTrans" cxnId="{521F5D0F-6EAE-4754-8801-69FEF9EA1559}">
      <dgm:prSet/>
      <dgm:spPr/>
      <dgm:t>
        <a:bodyPr/>
        <a:lstStyle/>
        <a:p>
          <a:endParaRPr lang="it-IT"/>
        </a:p>
      </dgm:t>
    </dgm:pt>
    <dgm:pt modelId="{9D26A08C-A159-4252-A012-A695EE7B4B2B}">
      <dgm:prSet phldrT="[Testo]" custT="1"/>
      <dgm:spPr>
        <a:solidFill>
          <a:schemeClr val="accent6">
            <a:lumMod val="20000"/>
            <a:lumOff val="80000"/>
            <a:alpha val="90000"/>
          </a:schemeClr>
        </a:solidFill>
        <a:ln w="19050">
          <a:solidFill>
            <a:srgbClr val="176319">
              <a:alpha val="90000"/>
            </a:srgbClr>
          </a:solidFill>
        </a:ln>
      </dgm:spPr>
      <dgm:t>
        <a:bodyPr/>
        <a:lstStyle/>
        <a:p>
          <a:r>
            <a:rPr lang="it-IT" sz="2000" b="1" dirty="0">
              <a:solidFill>
                <a:srgbClr val="C00000"/>
              </a:solidFill>
            </a:rPr>
            <a:t>VIOLENZA SUL LAVORO</a:t>
          </a:r>
          <a:r>
            <a:rPr lang="it-IT" sz="2000" b="1" dirty="0"/>
            <a:t>: OGNI </a:t>
          </a:r>
          <a:r>
            <a:rPr lang="it-IT" sz="2000" b="1" dirty="0">
              <a:solidFill>
                <a:srgbClr val="C00000"/>
              </a:solidFill>
            </a:rPr>
            <a:t>AGGRESSIONE</a:t>
          </a:r>
          <a:r>
            <a:rPr lang="it-IT" sz="2000" b="1" dirty="0"/>
            <a:t>, </a:t>
          </a:r>
          <a:r>
            <a:rPr lang="it-IT" sz="2000" b="1" dirty="0">
              <a:solidFill>
                <a:srgbClr val="C00000"/>
              </a:solidFill>
            </a:rPr>
            <a:t>COMPORTAMENTO MINACCIOSO</a:t>
          </a:r>
          <a:r>
            <a:rPr lang="it-IT" sz="2000" b="1" dirty="0"/>
            <a:t>, ABUSO </a:t>
          </a:r>
          <a:r>
            <a:rPr lang="it-IT" sz="2000" b="1" dirty="0">
              <a:solidFill>
                <a:srgbClr val="C00000"/>
              </a:solidFill>
            </a:rPr>
            <a:t>VERBALE </a:t>
          </a:r>
          <a:r>
            <a:rPr lang="it-IT" sz="2000" b="1" dirty="0"/>
            <a:t>O </a:t>
          </a:r>
          <a:r>
            <a:rPr lang="it-IT" sz="2000" b="1" dirty="0">
              <a:solidFill>
                <a:srgbClr val="C00000"/>
              </a:solidFill>
            </a:rPr>
            <a:t>FISICO </a:t>
          </a:r>
          <a:r>
            <a:rPr lang="it-IT" sz="2000" b="1" dirty="0">
              <a:solidFill>
                <a:schemeClr val="tx1"/>
              </a:solidFill>
            </a:rPr>
            <a:t>CHE SI VERIFICA SUL POSTO DI LAVORO</a:t>
          </a:r>
        </a:p>
      </dgm:t>
    </dgm:pt>
    <dgm:pt modelId="{6E01D0C4-EFB3-4DAB-8800-648AAB1ABDE0}" type="parTrans" cxnId="{5B4949EC-7C7C-41D1-884F-D0204F9B3E8F}">
      <dgm:prSet/>
      <dgm:spPr/>
      <dgm:t>
        <a:bodyPr/>
        <a:lstStyle/>
        <a:p>
          <a:endParaRPr lang="it-IT"/>
        </a:p>
      </dgm:t>
    </dgm:pt>
    <dgm:pt modelId="{7E6FB858-9FDB-4CC0-8A06-D906217B28F5}" type="sibTrans" cxnId="{5B4949EC-7C7C-41D1-884F-D0204F9B3E8F}">
      <dgm:prSet/>
      <dgm:spPr/>
      <dgm:t>
        <a:bodyPr/>
        <a:lstStyle/>
        <a:p>
          <a:endParaRPr lang="it-IT"/>
        </a:p>
      </dgm:t>
    </dgm:pt>
    <dgm:pt modelId="{CA789DCD-5719-418D-90DB-919419267836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3200" b="1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ILO</a:t>
          </a:r>
          <a:endParaRPr lang="it-IT" sz="3200" b="1" dirty="0">
            <a:solidFill>
              <a:schemeClr val="tx1"/>
            </a:solidFill>
          </a:endParaRPr>
        </a:p>
      </dgm:t>
    </dgm:pt>
    <dgm:pt modelId="{BF8CEF2F-C966-4803-B98B-8F1062ED5F95}" type="parTrans" cxnId="{D121CD1A-79B8-4278-B134-E21E394A409C}">
      <dgm:prSet/>
      <dgm:spPr/>
      <dgm:t>
        <a:bodyPr/>
        <a:lstStyle/>
        <a:p>
          <a:endParaRPr lang="it-IT"/>
        </a:p>
      </dgm:t>
    </dgm:pt>
    <dgm:pt modelId="{13262232-6DE9-460F-A02D-267CE2B9F197}" type="sibTrans" cxnId="{D121CD1A-79B8-4278-B134-E21E394A409C}">
      <dgm:prSet/>
      <dgm:spPr/>
      <dgm:t>
        <a:bodyPr/>
        <a:lstStyle/>
        <a:p>
          <a:endParaRPr lang="it-IT"/>
        </a:p>
      </dgm:t>
    </dgm:pt>
    <dgm:pt modelId="{22729F6E-41D3-42A4-A712-602243506317}">
      <dgm:prSet phldrT="[Testo]" custT="1"/>
      <dgm:spPr>
        <a:solidFill>
          <a:schemeClr val="accent6">
            <a:lumMod val="20000"/>
            <a:lumOff val="80000"/>
            <a:alpha val="90000"/>
          </a:schemeClr>
        </a:solidFill>
        <a:ln w="19050">
          <a:solidFill>
            <a:srgbClr val="176319">
              <a:alpha val="90000"/>
            </a:srgbClr>
          </a:solidFill>
        </a:ln>
      </dgm:spPr>
      <dgm:t>
        <a:bodyPr/>
        <a:lstStyle/>
        <a:p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VIOLENZA E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MOLESTIE 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NEL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MONDO DEL LAVORO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PRATICHE E COMPORTAMENTI 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INACCETTABILI CHE CAUSANO O POSSONO COMPORTARE UN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DANNO FISICO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PSICOLOGICO, SESSUALE 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 </a:t>
          </a:r>
          <a:r>
            <a:rPr lang="it-IT" sz="2000" b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ECONOMICO</a:t>
          </a:r>
          <a:r>
            <a:rPr lang="it-IT" sz="2000" b="1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INCLUSE LE MOLESTIE DI GENERE</a:t>
          </a:r>
          <a:endParaRPr lang="it-IT" sz="2000" b="1" dirty="0"/>
        </a:p>
      </dgm:t>
    </dgm:pt>
    <dgm:pt modelId="{E593422C-FE20-4FF9-81E2-F0B8ADB8E233}" type="parTrans" cxnId="{76B6374B-711E-4CF6-9B7F-8654F44A72FA}">
      <dgm:prSet/>
      <dgm:spPr/>
      <dgm:t>
        <a:bodyPr/>
        <a:lstStyle/>
        <a:p>
          <a:endParaRPr lang="it-IT"/>
        </a:p>
      </dgm:t>
    </dgm:pt>
    <dgm:pt modelId="{7F7FAD35-4E0B-4C8D-9FCA-B11A6AA2E01A}" type="sibTrans" cxnId="{76B6374B-711E-4CF6-9B7F-8654F44A72FA}">
      <dgm:prSet/>
      <dgm:spPr/>
      <dgm:t>
        <a:bodyPr/>
        <a:lstStyle/>
        <a:p>
          <a:endParaRPr lang="it-IT"/>
        </a:p>
      </dgm:t>
    </dgm:pt>
    <dgm:pt modelId="{D7A86BDB-6F24-400E-9A39-BD5A4C98DF53}" type="pres">
      <dgm:prSet presAssocID="{DDBD68F1-0D6D-46BA-9FF2-0152C92FB983}" presName="Name0" presStyleCnt="0">
        <dgm:presLayoutVars>
          <dgm:dir/>
          <dgm:animLvl val="lvl"/>
          <dgm:resizeHandles val="exact"/>
        </dgm:presLayoutVars>
      </dgm:prSet>
      <dgm:spPr/>
    </dgm:pt>
    <dgm:pt modelId="{0BF3B227-B00C-4AE1-9F34-5A79795807BA}" type="pres">
      <dgm:prSet presAssocID="{F0BFD3CD-1FA2-41B9-8FF9-E2EB0EC85CFC}" presName="linNode" presStyleCnt="0"/>
      <dgm:spPr/>
    </dgm:pt>
    <dgm:pt modelId="{1F49C422-422B-4FDD-9130-DADD8D237A28}" type="pres">
      <dgm:prSet presAssocID="{F0BFD3CD-1FA2-41B9-8FF9-E2EB0EC85CFC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9F693BB8-77A8-4023-A3FB-D1E9D211E3BA}" type="pres">
      <dgm:prSet presAssocID="{F0BFD3CD-1FA2-41B9-8FF9-E2EB0EC85CFC}" presName="descendantText" presStyleLbl="alignAccFollowNode1" presStyleIdx="0" presStyleCnt="3">
        <dgm:presLayoutVars>
          <dgm:bulletEnabled val="1"/>
        </dgm:presLayoutVars>
      </dgm:prSet>
      <dgm:spPr/>
    </dgm:pt>
    <dgm:pt modelId="{300CBFD0-E734-4EE9-A66C-50F97B856B07}" type="pres">
      <dgm:prSet presAssocID="{5E46263E-D6AB-43C4-9312-8C9D33FDEAC6}" presName="sp" presStyleCnt="0"/>
      <dgm:spPr/>
    </dgm:pt>
    <dgm:pt modelId="{9F52FAA0-F0AC-4503-8577-E5532C912E89}" type="pres">
      <dgm:prSet presAssocID="{DCB625E5-A48F-47B2-85FA-B49F52C27188}" presName="linNode" presStyleCnt="0"/>
      <dgm:spPr/>
    </dgm:pt>
    <dgm:pt modelId="{39DDA6BF-D964-498A-AE75-1057F3BD1A8B}" type="pres">
      <dgm:prSet presAssocID="{DCB625E5-A48F-47B2-85FA-B49F52C27188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C4A9C47-BBEF-46FF-B95E-5A7DB00E5539}" type="pres">
      <dgm:prSet presAssocID="{DCB625E5-A48F-47B2-85FA-B49F52C27188}" presName="descendantText" presStyleLbl="alignAccFollowNode1" presStyleIdx="1" presStyleCnt="3">
        <dgm:presLayoutVars>
          <dgm:bulletEnabled val="1"/>
        </dgm:presLayoutVars>
      </dgm:prSet>
      <dgm:spPr/>
    </dgm:pt>
    <dgm:pt modelId="{490C8191-D9F9-478F-A6C4-8757F5C8DF30}" type="pres">
      <dgm:prSet presAssocID="{823BB1A7-B1F6-47F5-B7A6-2745CE2D2FC8}" presName="sp" presStyleCnt="0"/>
      <dgm:spPr/>
    </dgm:pt>
    <dgm:pt modelId="{9268E623-4345-4199-B9BD-0D961528E778}" type="pres">
      <dgm:prSet presAssocID="{CA789DCD-5719-418D-90DB-919419267836}" presName="linNode" presStyleCnt="0"/>
      <dgm:spPr/>
    </dgm:pt>
    <dgm:pt modelId="{280F3A67-DDBD-45D4-AFCE-3B2BE5A87776}" type="pres">
      <dgm:prSet presAssocID="{CA789DCD-5719-418D-90DB-919419267836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062B32B5-A191-4131-8D6B-9C15825731B5}" type="pres">
      <dgm:prSet presAssocID="{CA789DCD-5719-418D-90DB-919419267836}" presName="descendantText" presStyleLbl="alignAccFollowNode1" presStyleIdx="2" presStyleCnt="3" custScaleX="99902" custScaleY="122928">
        <dgm:presLayoutVars>
          <dgm:bulletEnabled val="1"/>
        </dgm:presLayoutVars>
      </dgm:prSet>
      <dgm:spPr/>
    </dgm:pt>
  </dgm:ptLst>
  <dgm:cxnLst>
    <dgm:cxn modelId="{BF48420E-C487-4C8A-9ABD-DD6156E8135C}" srcId="{DDBD68F1-0D6D-46BA-9FF2-0152C92FB983}" destId="{F0BFD3CD-1FA2-41B9-8FF9-E2EB0EC85CFC}" srcOrd="0" destOrd="0" parTransId="{1898417C-A4EA-4BE7-9DB5-391D93B36E71}" sibTransId="{5E46263E-D6AB-43C4-9312-8C9D33FDEAC6}"/>
    <dgm:cxn modelId="{521F5D0F-6EAE-4754-8801-69FEF9EA1559}" srcId="{DDBD68F1-0D6D-46BA-9FF2-0152C92FB983}" destId="{DCB625E5-A48F-47B2-85FA-B49F52C27188}" srcOrd="1" destOrd="0" parTransId="{EDF0BB38-A4BE-441A-9E39-D85ACE36837C}" sibTransId="{823BB1A7-B1F6-47F5-B7A6-2745CE2D2FC8}"/>
    <dgm:cxn modelId="{AF695F0F-A060-40BA-8492-1AF6F646063B}" srcId="{F0BFD3CD-1FA2-41B9-8FF9-E2EB0EC85CFC}" destId="{1894C976-68DD-4FC2-B549-0B8E7AFCC59E}" srcOrd="0" destOrd="0" parTransId="{4A8B69A0-3634-490E-9F6A-128DBA8CAC43}" sibTransId="{6C9C122D-7107-4B7E-9439-CED4625C3E14}"/>
    <dgm:cxn modelId="{D121CD1A-79B8-4278-B134-E21E394A409C}" srcId="{DDBD68F1-0D6D-46BA-9FF2-0152C92FB983}" destId="{CA789DCD-5719-418D-90DB-919419267836}" srcOrd="2" destOrd="0" parTransId="{BF8CEF2F-C966-4803-B98B-8F1062ED5F95}" sibTransId="{13262232-6DE9-460F-A02D-267CE2B9F197}"/>
    <dgm:cxn modelId="{69A2F335-5D99-40F8-BE58-8B54161748C6}" type="presOf" srcId="{9D26A08C-A159-4252-A012-A695EE7B4B2B}" destId="{1C4A9C47-BBEF-46FF-B95E-5A7DB00E5539}" srcOrd="0" destOrd="0" presId="urn:microsoft.com/office/officeart/2005/8/layout/vList5"/>
    <dgm:cxn modelId="{96D7435F-08D5-4F33-BDB6-6EC7E587828A}" type="presOf" srcId="{DCB625E5-A48F-47B2-85FA-B49F52C27188}" destId="{39DDA6BF-D964-498A-AE75-1057F3BD1A8B}" srcOrd="0" destOrd="0" presId="urn:microsoft.com/office/officeart/2005/8/layout/vList5"/>
    <dgm:cxn modelId="{76B6374B-711E-4CF6-9B7F-8654F44A72FA}" srcId="{CA789DCD-5719-418D-90DB-919419267836}" destId="{22729F6E-41D3-42A4-A712-602243506317}" srcOrd="0" destOrd="0" parTransId="{E593422C-FE20-4FF9-81E2-F0B8ADB8E233}" sibTransId="{7F7FAD35-4E0B-4C8D-9FCA-B11A6AA2E01A}"/>
    <dgm:cxn modelId="{41C2596E-84FC-486B-A686-2CDCC715F5DA}" type="presOf" srcId="{F0BFD3CD-1FA2-41B9-8FF9-E2EB0EC85CFC}" destId="{1F49C422-422B-4FDD-9130-DADD8D237A28}" srcOrd="0" destOrd="0" presId="urn:microsoft.com/office/officeart/2005/8/layout/vList5"/>
    <dgm:cxn modelId="{01E919C5-84AD-4718-BE70-D503A069E7DD}" type="presOf" srcId="{1894C976-68DD-4FC2-B549-0B8E7AFCC59E}" destId="{9F693BB8-77A8-4023-A3FB-D1E9D211E3BA}" srcOrd="0" destOrd="0" presId="urn:microsoft.com/office/officeart/2005/8/layout/vList5"/>
    <dgm:cxn modelId="{5B4949EC-7C7C-41D1-884F-D0204F9B3E8F}" srcId="{DCB625E5-A48F-47B2-85FA-B49F52C27188}" destId="{9D26A08C-A159-4252-A012-A695EE7B4B2B}" srcOrd="0" destOrd="0" parTransId="{6E01D0C4-EFB3-4DAB-8800-648AAB1ABDE0}" sibTransId="{7E6FB858-9FDB-4CC0-8A06-D906217B28F5}"/>
    <dgm:cxn modelId="{D2CD9BEC-CE19-4FDD-9BFB-5EAE96BAD6B1}" type="presOf" srcId="{DDBD68F1-0D6D-46BA-9FF2-0152C92FB983}" destId="{D7A86BDB-6F24-400E-9A39-BD5A4C98DF53}" srcOrd="0" destOrd="0" presId="urn:microsoft.com/office/officeart/2005/8/layout/vList5"/>
    <dgm:cxn modelId="{6F7904F3-D79C-40A5-8CFD-AD59120E9806}" type="presOf" srcId="{22729F6E-41D3-42A4-A712-602243506317}" destId="{062B32B5-A191-4131-8D6B-9C15825731B5}" srcOrd="0" destOrd="0" presId="urn:microsoft.com/office/officeart/2005/8/layout/vList5"/>
    <dgm:cxn modelId="{FC80CFF5-C6E7-4796-A97B-C504BAC75051}" type="presOf" srcId="{CA789DCD-5719-418D-90DB-919419267836}" destId="{280F3A67-DDBD-45D4-AFCE-3B2BE5A87776}" srcOrd="0" destOrd="0" presId="urn:microsoft.com/office/officeart/2005/8/layout/vList5"/>
    <dgm:cxn modelId="{D6A855D9-BE7C-4329-81CD-B3A819817960}" type="presParOf" srcId="{D7A86BDB-6F24-400E-9A39-BD5A4C98DF53}" destId="{0BF3B227-B00C-4AE1-9F34-5A79795807BA}" srcOrd="0" destOrd="0" presId="urn:microsoft.com/office/officeart/2005/8/layout/vList5"/>
    <dgm:cxn modelId="{D981B9B4-CB91-42F1-8B34-1694B1D94B37}" type="presParOf" srcId="{0BF3B227-B00C-4AE1-9F34-5A79795807BA}" destId="{1F49C422-422B-4FDD-9130-DADD8D237A28}" srcOrd="0" destOrd="0" presId="urn:microsoft.com/office/officeart/2005/8/layout/vList5"/>
    <dgm:cxn modelId="{B11AB372-DB3E-402F-9DA1-3D0792A8ECA2}" type="presParOf" srcId="{0BF3B227-B00C-4AE1-9F34-5A79795807BA}" destId="{9F693BB8-77A8-4023-A3FB-D1E9D211E3BA}" srcOrd="1" destOrd="0" presId="urn:microsoft.com/office/officeart/2005/8/layout/vList5"/>
    <dgm:cxn modelId="{DD6B9738-4DFF-4501-8E93-440110437551}" type="presParOf" srcId="{D7A86BDB-6F24-400E-9A39-BD5A4C98DF53}" destId="{300CBFD0-E734-4EE9-A66C-50F97B856B07}" srcOrd="1" destOrd="0" presId="urn:microsoft.com/office/officeart/2005/8/layout/vList5"/>
    <dgm:cxn modelId="{06EF02F8-A738-4724-BED3-32F50B76242B}" type="presParOf" srcId="{D7A86BDB-6F24-400E-9A39-BD5A4C98DF53}" destId="{9F52FAA0-F0AC-4503-8577-E5532C912E89}" srcOrd="2" destOrd="0" presId="urn:microsoft.com/office/officeart/2005/8/layout/vList5"/>
    <dgm:cxn modelId="{C1C1D54B-3DB3-4D4C-8B79-1C29F3224FA5}" type="presParOf" srcId="{9F52FAA0-F0AC-4503-8577-E5532C912E89}" destId="{39DDA6BF-D964-498A-AE75-1057F3BD1A8B}" srcOrd="0" destOrd="0" presId="urn:microsoft.com/office/officeart/2005/8/layout/vList5"/>
    <dgm:cxn modelId="{6A5FD69F-8208-4A4C-B949-9AF1FCCFC6CA}" type="presParOf" srcId="{9F52FAA0-F0AC-4503-8577-E5532C912E89}" destId="{1C4A9C47-BBEF-46FF-B95E-5A7DB00E5539}" srcOrd="1" destOrd="0" presId="urn:microsoft.com/office/officeart/2005/8/layout/vList5"/>
    <dgm:cxn modelId="{1CF87371-622E-4810-8257-73C80C192AC0}" type="presParOf" srcId="{D7A86BDB-6F24-400E-9A39-BD5A4C98DF53}" destId="{490C8191-D9F9-478F-A6C4-8757F5C8DF30}" srcOrd="3" destOrd="0" presId="urn:microsoft.com/office/officeart/2005/8/layout/vList5"/>
    <dgm:cxn modelId="{05D9E870-8FCB-4720-9E8C-2A6E13B980EB}" type="presParOf" srcId="{D7A86BDB-6F24-400E-9A39-BD5A4C98DF53}" destId="{9268E623-4345-4199-B9BD-0D961528E778}" srcOrd="4" destOrd="0" presId="urn:microsoft.com/office/officeart/2005/8/layout/vList5"/>
    <dgm:cxn modelId="{5B380BDE-81FC-49BB-801A-31F489AAA9AD}" type="presParOf" srcId="{9268E623-4345-4199-B9BD-0D961528E778}" destId="{280F3A67-DDBD-45D4-AFCE-3B2BE5A87776}" srcOrd="0" destOrd="0" presId="urn:microsoft.com/office/officeart/2005/8/layout/vList5"/>
    <dgm:cxn modelId="{BD1989E7-37A5-4C4F-8B0D-22BFBDC0CB31}" type="presParOf" srcId="{9268E623-4345-4199-B9BD-0D961528E778}" destId="{062B32B5-A191-4131-8D6B-9C15825731B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2CCDDAA-BB22-443F-930A-4539300ED0CB}" type="doc">
      <dgm:prSet loTypeId="urn:microsoft.com/office/officeart/2005/8/layout/list1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it-IT"/>
        </a:p>
      </dgm:t>
    </dgm:pt>
    <dgm:pt modelId="{6A853B47-EA39-4528-B06C-A932A235A030}">
      <dgm:prSet phldrT="[Testo]" custT="1"/>
      <dgm:spPr/>
      <dgm:t>
        <a:bodyPr/>
        <a:lstStyle/>
        <a:p>
          <a:pPr algn="ctr"/>
          <a:r>
            <a:rPr lang="it-IT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NECESSITA’ DI POTENZIAMENTO DELL’ ATTIVITA’ DI PREVENZIONE </a:t>
          </a:r>
          <a:r>
            <a:rPr lang="it-IT" sz="1600" b="1" dirty="0">
              <a:latin typeface="Calibri" panose="020F0502020204030204" pitchFamily="34" charset="0"/>
              <a:cs typeface="Calibri" panose="020F0502020204030204" pitchFamily="34" charset="0"/>
            </a:rPr>
            <a:t>:  ES. RIDURRE LE CAUSE PER LE QUALI IL CITTADINO PROTESTA ED ASSALE VERBALMENTE E CON ATTI FISICI IL PERSONALE: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RIDUZIONE DEI TEMPI DI ATTESA</a:t>
          </a:r>
          <a:r>
            <a:rPr lang="it-IT" sz="1600" b="1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GARANTIRE UN’ ASSISTENZA EFFICACE </a:t>
          </a:r>
          <a:r>
            <a:rPr lang="it-IT" sz="1600" b="1" dirty="0">
              <a:latin typeface="Calibri" panose="020F0502020204030204" pitchFamily="34" charset="0"/>
              <a:cs typeface="Calibri" panose="020F0502020204030204" pitchFamily="34" charset="0"/>
            </a:rPr>
            <a:t>ETC.)</a:t>
          </a:r>
        </a:p>
      </dgm:t>
    </dgm:pt>
    <dgm:pt modelId="{57500256-5883-4A6B-8EAC-162169D44561}" type="parTrans" cxnId="{66C99AAC-5211-425D-B6D7-DD275143440F}">
      <dgm:prSet/>
      <dgm:spPr/>
      <dgm:t>
        <a:bodyPr/>
        <a:lstStyle/>
        <a:p>
          <a:endParaRPr lang="it-IT"/>
        </a:p>
      </dgm:t>
    </dgm:pt>
    <dgm:pt modelId="{B4182310-1C92-48E4-88D6-2B2BC676037F}" type="sibTrans" cxnId="{66C99AAC-5211-425D-B6D7-DD275143440F}">
      <dgm:prSet/>
      <dgm:spPr/>
      <dgm:t>
        <a:bodyPr/>
        <a:lstStyle/>
        <a:p>
          <a:endParaRPr lang="it-IT"/>
        </a:p>
      </dgm:t>
    </dgm:pt>
    <dgm:pt modelId="{6F8E4496-89EE-42F0-9A1B-CEDF1B06B63F}">
      <dgm:prSet phldrT="[Testo]" custT="1"/>
      <dgm:spPr/>
      <dgm:t>
        <a:bodyPr/>
        <a:lstStyle/>
        <a:p>
          <a:pPr algn="ctr"/>
          <a:r>
            <a:rPr lang="it-IT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TUTELARE LA SICUREZZA DEGLI OPERATORI: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ES. STIPULARE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ACCORDI CON PREFETTURE/FORZE DELL’ORDINE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PER ASSICURARE PERSONALE DI VIGILANZA DI NOTTE E DURANTE I MOMENTI PIU’ CRITICI DEI TURNI LA LAVORO; POSIZIONARE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TELECAMERE NELLE POSTAZIONI CRUCIALI </a:t>
          </a:r>
        </a:p>
      </dgm:t>
    </dgm:pt>
    <dgm:pt modelId="{13703991-1B6E-4BB1-BF88-E213A65C9ABC}" type="parTrans" cxnId="{00F055D7-B779-452E-80A4-76675B7972E2}">
      <dgm:prSet/>
      <dgm:spPr/>
      <dgm:t>
        <a:bodyPr/>
        <a:lstStyle/>
        <a:p>
          <a:endParaRPr lang="it-IT"/>
        </a:p>
      </dgm:t>
    </dgm:pt>
    <dgm:pt modelId="{FE4A5F35-050F-421A-BA40-872B2D8A337D}" type="sibTrans" cxnId="{00F055D7-B779-452E-80A4-76675B7972E2}">
      <dgm:prSet/>
      <dgm:spPr/>
      <dgm:t>
        <a:bodyPr/>
        <a:lstStyle/>
        <a:p>
          <a:endParaRPr lang="it-IT"/>
        </a:p>
      </dgm:t>
    </dgm:pt>
    <dgm:pt modelId="{B83B87B3-194D-4BB1-B406-9ADAE8E38ABA}">
      <dgm:prSet phldrT="[Testo]" custT="1"/>
      <dgm:spPr/>
      <dgm:t>
        <a:bodyPr/>
        <a:lstStyle/>
        <a:p>
          <a:pPr algn="ctr"/>
          <a:r>
            <a:rPr lang="it-IT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PREVEDERE UN APPROCCIO MULTIDISCIPLINARE: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INDIVIDUARE  RUOLI E COMPITI DELLE DIVERSE FIGURE COINVOLTE NELLA PREVENZIONE E GESTIONE DEGLI EPISODI DI VIOLENZA; 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GRUPPO DI LAVORO  MULTIDISCIPLINARE AZIENDALE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CON ATTUAZIONE E MONITORAGGIO DEGLI OBIETTIVI DELINEATI NELLA POLICY AZIENDALE</a:t>
          </a:r>
        </a:p>
        <a:p>
          <a:pPr algn="ctr"/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ES. ELABORAZIONE DEL PIANO PER LA PREVENZIONE DEGLI ATTI DI VIOLENZA SUGLI </a:t>
          </a:r>
          <a:r>
            <a:rPr lang="it-IT" sz="1600" b="1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OPERATORI SANITARI, IL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PREVIOS; 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ATTIVITA’ CONGIUNTE TRA 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RISK MANAGEMENT E RSPP; RUOLO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DEL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 MC E </a:t>
          </a:r>
          <a:r>
            <a:rPr lang="it-IT" sz="16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DEL</a:t>
          </a:r>
          <a:r>
            <a:rPr lang="it-IT" sz="16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 RLS</a:t>
          </a:r>
        </a:p>
        <a:p>
          <a:pPr algn="ctr"/>
          <a:endParaRPr lang="it-IT" sz="1600" b="1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algn="l"/>
          <a:r>
            <a:rPr lang="it-IT" sz="20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NECESSITA’ DI MONITORAGGIO CONTINUO DEL FENOMENO</a:t>
          </a:r>
        </a:p>
      </dgm:t>
    </dgm:pt>
    <dgm:pt modelId="{A9BB3A75-3534-41AE-A39D-E3FC8AC3A762}" type="parTrans" cxnId="{A9E763AD-1B08-4F2B-987D-8E49C57878D3}">
      <dgm:prSet/>
      <dgm:spPr/>
      <dgm:t>
        <a:bodyPr/>
        <a:lstStyle/>
        <a:p>
          <a:endParaRPr lang="it-IT"/>
        </a:p>
      </dgm:t>
    </dgm:pt>
    <dgm:pt modelId="{B199B3B8-E10A-4A4A-8527-0C1218967080}" type="sibTrans" cxnId="{A9E763AD-1B08-4F2B-987D-8E49C57878D3}">
      <dgm:prSet/>
      <dgm:spPr/>
      <dgm:t>
        <a:bodyPr/>
        <a:lstStyle/>
        <a:p>
          <a:endParaRPr lang="it-IT"/>
        </a:p>
      </dgm:t>
    </dgm:pt>
    <dgm:pt modelId="{78571D24-444C-4FC0-BA09-3973F6E7F9DC}" type="pres">
      <dgm:prSet presAssocID="{52CCDDAA-BB22-443F-930A-4539300ED0CB}" presName="linear" presStyleCnt="0">
        <dgm:presLayoutVars>
          <dgm:dir/>
          <dgm:animLvl val="lvl"/>
          <dgm:resizeHandles val="exact"/>
        </dgm:presLayoutVars>
      </dgm:prSet>
      <dgm:spPr/>
    </dgm:pt>
    <dgm:pt modelId="{18F1129D-C95B-483B-A649-73FE6E34935D}" type="pres">
      <dgm:prSet presAssocID="{6A853B47-EA39-4528-B06C-A932A235A030}" presName="parentLin" presStyleCnt="0"/>
      <dgm:spPr/>
    </dgm:pt>
    <dgm:pt modelId="{4520A680-5330-4BFD-B470-15A903662A5C}" type="pres">
      <dgm:prSet presAssocID="{6A853B47-EA39-4528-B06C-A932A235A030}" presName="parentLeftMargin" presStyleLbl="node1" presStyleIdx="0" presStyleCnt="3"/>
      <dgm:spPr/>
    </dgm:pt>
    <dgm:pt modelId="{ADEE3902-2DAB-4733-A5EF-4512271874AE}" type="pres">
      <dgm:prSet presAssocID="{6A853B47-EA39-4528-B06C-A932A235A030}" presName="parentText" presStyleLbl="node1" presStyleIdx="0" presStyleCnt="3" custScaleX="160742" custScaleY="147974" custLinFactNeighborX="-25723" custLinFactNeighborY="-33730">
        <dgm:presLayoutVars>
          <dgm:chMax val="0"/>
          <dgm:bulletEnabled val="1"/>
        </dgm:presLayoutVars>
      </dgm:prSet>
      <dgm:spPr/>
    </dgm:pt>
    <dgm:pt modelId="{F190B05D-57B5-4CEF-AD70-BCCBBF553EBB}" type="pres">
      <dgm:prSet presAssocID="{6A853B47-EA39-4528-B06C-A932A235A030}" presName="negativeSpace" presStyleCnt="0"/>
      <dgm:spPr/>
    </dgm:pt>
    <dgm:pt modelId="{4F10CF01-B8A1-41EB-8668-8BB673E3B6A8}" type="pres">
      <dgm:prSet presAssocID="{6A853B47-EA39-4528-B06C-A932A235A030}" presName="childText" presStyleLbl="conFgAcc1" presStyleIdx="0" presStyleCnt="3">
        <dgm:presLayoutVars>
          <dgm:bulletEnabled val="1"/>
        </dgm:presLayoutVars>
      </dgm:prSet>
      <dgm:spPr/>
    </dgm:pt>
    <dgm:pt modelId="{E58BC6B1-FD8F-40EE-B488-E4D23AC98B2F}" type="pres">
      <dgm:prSet presAssocID="{B4182310-1C92-48E4-88D6-2B2BC676037F}" presName="spaceBetweenRectangles" presStyleCnt="0"/>
      <dgm:spPr/>
    </dgm:pt>
    <dgm:pt modelId="{02363FF9-D696-45AB-AE04-70ED3220FE38}" type="pres">
      <dgm:prSet presAssocID="{6F8E4496-89EE-42F0-9A1B-CEDF1B06B63F}" presName="parentLin" presStyleCnt="0"/>
      <dgm:spPr/>
    </dgm:pt>
    <dgm:pt modelId="{54AC67A1-A969-48AD-9BFE-04EDC6612A1D}" type="pres">
      <dgm:prSet presAssocID="{6F8E4496-89EE-42F0-9A1B-CEDF1B06B63F}" presName="parentLeftMargin" presStyleLbl="node1" presStyleIdx="0" presStyleCnt="3"/>
      <dgm:spPr/>
    </dgm:pt>
    <dgm:pt modelId="{3CEA1348-F51F-46C1-9D2F-0E1833A707ED}" type="pres">
      <dgm:prSet presAssocID="{6F8E4496-89EE-42F0-9A1B-CEDF1B06B63F}" presName="parentText" presStyleLbl="node1" presStyleIdx="1" presStyleCnt="3" custScaleX="146248" custScaleY="160992" custLinFactNeighborX="-36333" custLinFactNeighborY="-27255">
        <dgm:presLayoutVars>
          <dgm:chMax val="0"/>
          <dgm:bulletEnabled val="1"/>
        </dgm:presLayoutVars>
      </dgm:prSet>
      <dgm:spPr/>
    </dgm:pt>
    <dgm:pt modelId="{40ADF288-50B4-44AF-AD34-F2FA56640F12}" type="pres">
      <dgm:prSet presAssocID="{6F8E4496-89EE-42F0-9A1B-CEDF1B06B63F}" presName="negativeSpace" presStyleCnt="0"/>
      <dgm:spPr/>
    </dgm:pt>
    <dgm:pt modelId="{D2E9E252-5BFE-44A9-97A8-C978A5849B27}" type="pres">
      <dgm:prSet presAssocID="{6F8E4496-89EE-42F0-9A1B-CEDF1B06B63F}" presName="childText" presStyleLbl="conFgAcc1" presStyleIdx="1" presStyleCnt="3">
        <dgm:presLayoutVars>
          <dgm:bulletEnabled val="1"/>
        </dgm:presLayoutVars>
      </dgm:prSet>
      <dgm:spPr/>
    </dgm:pt>
    <dgm:pt modelId="{B72C71E1-2BEE-40FF-8229-7466384A9404}" type="pres">
      <dgm:prSet presAssocID="{FE4A5F35-050F-421A-BA40-872B2D8A337D}" presName="spaceBetweenRectangles" presStyleCnt="0"/>
      <dgm:spPr/>
    </dgm:pt>
    <dgm:pt modelId="{6EDB6C00-1877-41CD-A270-68477FC2E46E}" type="pres">
      <dgm:prSet presAssocID="{B83B87B3-194D-4BB1-B406-9ADAE8E38ABA}" presName="parentLin" presStyleCnt="0"/>
      <dgm:spPr/>
    </dgm:pt>
    <dgm:pt modelId="{8A93A3A4-FFDA-4887-A7C6-63D8B04C2669}" type="pres">
      <dgm:prSet presAssocID="{B83B87B3-194D-4BB1-B406-9ADAE8E38ABA}" presName="parentLeftMargin" presStyleLbl="node1" presStyleIdx="1" presStyleCnt="3"/>
      <dgm:spPr/>
    </dgm:pt>
    <dgm:pt modelId="{F94C8FFD-CF05-4CD2-A2FF-B858ABD6A5C2}" type="pres">
      <dgm:prSet presAssocID="{B83B87B3-194D-4BB1-B406-9ADAE8E38ABA}" presName="parentText" presStyleLbl="node1" presStyleIdx="2" presStyleCnt="3" custScaleX="145790" custScaleY="460882" custLinFactNeighborX="-31431" custLinFactNeighborY="-32677">
        <dgm:presLayoutVars>
          <dgm:chMax val="0"/>
          <dgm:bulletEnabled val="1"/>
        </dgm:presLayoutVars>
      </dgm:prSet>
      <dgm:spPr/>
    </dgm:pt>
    <dgm:pt modelId="{09504600-D6D8-40F1-9F85-4110108B8F07}" type="pres">
      <dgm:prSet presAssocID="{B83B87B3-194D-4BB1-B406-9ADAE8E38ABA}" presName="negativeSpace" presStyleCnt="0"/>
      <dgm:spPr/>
    </dgm:pt>
    <dgm:pt modelId="{1C238D71-3B6C-4C81-956E-192AF88CA357}" type="pres">
      <dgm:prSet presAssocID="{B83B87B3-194D-4BB1-B406-9ADAE8E38AB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32B6687-0EA8-4B48-81EF-855A9F85008E}" type="presOf" srcId="{52CCDDAA-BB22-443F-930A-4539300ED0CB}" destId="{78571D24-444C-4FC0-BA09-3973F6E7F9DC}" srcOrd="0" destOrd="0" presId="urn:microsoft.com/office/officeart/2005/8/layout/list1"/>
    <dgm:cxn modelId="{E86CAFA0-B06A-4B30-8FA2-27964090CCED}" type="presOf" srcId="{6A853B47-EA39-4528-B06C-A932A235A030}" destId="{4520A680-5330-4BFD-B470-15A903662A5C}" srcOrd="0" destOrd="0" presId="urn:microsoft.com/office/officeart/2005/8/layout/list1"/>
    <dgm:cxn modelId="{66C99AAC-5211-425D-B6D7-DD275143440F}" srcId="{52CCDDAA-BB22-443F-930A-4539300ED0CB}" destId="{6A853B47-EA39-4528-B06C-A932A235A030}" srcOrd="0" destOrd="0" parTransId="{57500256-5883-4A6B-8EAC-162169D44561}" sibTransId="{B4182310-1C92-48E4-88D6-2B2BC676037F}"/>
    <dgm:cxn modelId="{A9E763AD-1B08-4F2B-987D-8E49C57878D3}" srcId="{52CCDDAA-BB22-443F-930A-4539300ED0CB}" destId="{B83B87B3-194D-4BB1-B406-9ADAE8E38ABA}" srcOrd="2" destOrd="0" parTransId="{A9BB3A75-3534-41AE-A39D-E3FC8AC3A762}" sibTransId="{B199B3B8-E10A-4A4A-8527-0C1218967080}"/>
    <dgm:cxn modelId="{69E11EAF-8030-43EA-BA7C-4C0D2FFE03AC}" type="presOf" srcId="{6F8E4496-89EE-42F0-9A1B-CEDF1B06B63F}" destId="{3CEA1348-F51F-46C1-9D2F-0E1833A707ED}" srcOrd="1" destOrd="0" presId="urn:microsoft.com/office/officeart/2005/8/layout/list1"/>
    <dgm:cxn modelId="{00F055D7-B779-452E-80A4-76675B7972E2}" srcId="{52CCDDAA-BB22-443F-930A-4539300ED0CB}" destId="{6F8E4496-89EE-42F0-9A1B-CEDF1B06B63F}" srcOrd="1" destOrd="0" parTransId="{13703991-1B6E-4BB1-BF88-E213A65C9ABC}" sibTransId="{FE4A5F35-050F-421A-BA40-872B2D8A337D}"/>
    <dgm:cxn modelId="{D1EC0EE5-7246-45E6-8727-027F152A9C6C}" type="presOf" srcId="{6F8E4496-89EE-42F0-9A1B-CEDF1B06B63F}" destId="{54AC67A1-A969-48AD-9BFE-04EDC6612A1D}" srcOrd="0" destOrd="0" presId="urn:microsoft.com/office/officeart/2005/8/layout/list1"/>
    <dgm:cxn modelId="{B1E6D5ED-2FDE-4FF9-93A2-E56048223430}" type="presOf" srcId="{B83B87B3-194D-4BB1-B406-9ADAE8E38ABA}" destId="{F94C8FFD-CF05-4CD2-A2FF-B858ABD6A5C2}" srcOrd="1" destOrd="0" presId="urn:microsoft.com/office/officeart/2005/8/layout/list1"/>
    <dgm:cxn modelId="{87F06FF9-3F1A-44FA-B814-30C9C360A8D9}" type="presOf" srcId="{6A853B47-EA39-4528-B06C-A932A235A030}" destId="{ADEE3902-2DAB-4733-A5EF-4512271874AE}" srcOrd="1" destOrd="0" presId="urn:microsoft.com/office/officeart/2005/8/layout/list1"/>
    <dgm:cxn modelId="{DAB577FE-6917-41C6-885D-74D1EFEA6D3F}" type="presOf" srcId="{B83B87B3-194D-4BB1-B406-9ADAE8E38ABA}" destId="{8A93A3A4-FFDA-4887-A7C6-63D8B04C2669}" srcOrd="0" destOrd="0" presId="urn:microsoft.com/office/officeart/2005/8/layout/list1"/>
    <dgm:cxn modelId="{A0A2B0E6-5F80-46EC-9900-3703035EA0AF}" type="presParOf" srcId="{78571D24-444C-4FC0-BA09-3973F6E7F9DC}" destId="{18F1129D-C95B-483B-A649-73FE6E34935D}" srcOrd="0" destOrd="0" presId="urn:microsoft.com/office/officeart/2005/8/layout/list1"/>
    <dgm:cxn modelId="{1B09AD3B-D3ED-45DC-B85D-9C8BAE7EF84D}" type="presParOf" srcId="{18F1129D-C95B-483B-A649-73FE6E34935D}" destId="{4520A680-5330-4BFD-B470-15A903662A5C}" srcOrd="0" destOrd="0" presId="urn:microsoft.com/office/officeart/2005/8/layout/list1"/>
    <dgm:cxn modelId="{0ED7ED38-215B-475E-990A-D3973BA8D6D6}" type="presParOf" srcId="{18F1129D-C95B-483B-A649-73FE6E34935D}" destId="{ADEE3902-2DAB-4733-A5EF-4512271874AE}" srcOrd="1" destOrd="0" presId="urn:microsoft.com/office/officeart/2005/8/layout/list1"/>
    <dgm:cxn modelId="{86E989C9-7B08-4CD4-9A9E-047DF29B48D0}" type="presParOf" srcId="{78571D24-444C-4FC0-BA09-3973F6E7F9DC}" destId="{F190B05D-57B5-4CEF-AD70-BCCBBF553EBB}" srcOrd="1" destOrd="0" presId="urn:microsoft.com/office/officeart/2005/8/layout/list1"/>
    <dgm:cxn modelId="{1588CC66-FDF6-43E2-A742-11C64733E878}" type="presParOf" srcId="{78571D24-444C-4FC0-BA09-3973F6E7F9DC}" destId="{4F10CF01-B8A1-41EB-8668-8BB673E3B6A8}" srcOrd="2" destOrd="0" presId="urn:microsoft.com/office/officeart/2005/8/layout/list1"/>
    <dgm:cxn modelId="{812B56D1-AD0E-4F05-8E42-7A3110DB91AA}" type="presParOf" srcId="{78571D24-444C-4FC0-BA09-3973F6E7F9DC}" destId="{E58BC6B1-FD8F-40EE-B488-E4D23AC98B2F}" srcOrd="3" destOrd="0" presId="urn:microsoft.com/office/officeart/2005/8/layout/list1"/>
    <dgm:cxn modelId="{F8068A66-465C-4271-985E-6B5402791821}" type="presParOf" srcId="{78571D24-444C-4FC0-BA09-3973F6E7F9DC}" destId="{02363FF9-D696-45AB-AE04-70ED3220FE38}" srcOrd="4" destOrd="0" presId="urn:microsoft.com/office/officeart/2005/8/layout/list1"/>
    <dgm:cxn modelId="{F77C5233-F81D-403F-AA11-526479E56B79}" type="presParOf" srcId="{02363FF9-D696-45AB-AE04-70ED3220FE38}" destId="{54AC67A1-A969-48AD-9BFE-04EDC6612A1D}" srcOrd="0" destOrd="0" presId="urn:microsoft.com/office/officeart/2005/8/layout/list1"/>
    <dgm:cxn modelId="{6E79DDCE-89B4-4C9B-8A22-D26736A7152C}" type="presParOf" srcId="{02363FF9-D696-45AB-AE04-70ED3220FE38}" destId="{3CEA1348-F51F-46C1-9D2F-0E1833A707ED}" srcOrd="1" destOrd="0" presId="urn:microsoft.com/office/officeart/2005/8/layout/list1"/>
    <dgm:cxn modelId="{05E12D4A-0855-43C9-A4DB-27F25A9543CE}" type="presParOf" srcId="{78571D24-444C-4FC0-BA09-3973F6E7F9DC}" destId="{40ADF288-50B4-44AF-AD34-F2FA56640F12}" srcOrd="5" destOrd="0" presId="urn:microsoft.com/office/officeart/2005/8/layout/list1"/>
    <dgm:cxn modelId="{D2B7408C-AC4A-4FC4-9FF8-5C17C01F8E69}" type="presParOf" srcId="{78571D24-444C-4FC0-BA09-3973F6E7F9DC}" destId="{D2E9E252-5BFE-44A9-97A8-C978A5849B27}" srcOrd="6" destOrd="0" presId="urn:microsoft.com/office/officeart/2005/8/layout/list1"/>
    <dgm:cxn modelId="{3B250702-5247-408E-9998-6281383562C1}" type="presParOf" srcId="{78571D24-444C-4FC0-BA09-3973F6E7F9DC}" destId="{B72C71E1-2BEE-40FF-8229-7466384A9404}" srcOrd="7" destOrd="0" presId="urn:microsoft.com/office/officeart/2005/8/layout/list1"/>
    <dgm:cxn modelId="{C49F8D25-A19F-4286-90E5-DB7F3CEA3A93}" type="presParOf" srcId="{78571D24-444C-4FC0-BA09-3973F6E7F9DC}" destId="{6EDB6C00-1877-41CD-A270-68477FC2E46E}" srcOrd="8" destOrd="0" presId="urn:microsoft.com/office/officeart/2005/8/layout/list1"/>
    <dgm:cxn modelId="{AA7D2C0F-16C4-4F3E-814F-23F648A09A67}" type="presParOf" srcId="{6EDB6C00-1877-41CD-A270-68477FC2E46E}" destId="{8A93A3A4-FFDA-4887-A7C6-63D8B04C2669}" srcOrd="0" destOrd="0" presId="urn:microsoft.com/office/officeart/2005/8/layout/list1"/>
    <dgm:cxn modelId="{1B62359B-DCFE-49EB-9403-7B9260EA92F3}" type="presParOf" srcId="{6EDB6C00-1877-41CD-A270-68477FC2E46E}" destId="{F94C8FFD-CF05-4CD2-A2FF-B858ABD6A5C2}" srcOrd="1" destOrd="0" presId="urn:microsoft.com/office/officeart/2005/8/layout/list1"/>
    <dgm:cxn modelId="{A433D504-1407-4474-89AC-B8078FFE5010}" type="presParOf" srcId="{78571D24-444C-4FC0-BA09-3973F6E7F9DC}" destId="{09504600-D6D8-40F1-9F85-4110108B8F07}" srcOrd="9" destOrd="0" presId="urn:microsoft.com/office/officeart/2005/8/layout/list1"/>
    <dgm:cxn modelId="{303D36A3-4AF5-4FFD-BAD3-6350539AA4CD}" type="presParOf" srcId="{78571D24-444C-4FC0-BA09-3973F6E7F9DC}" destId="{1C238D71-3B6C-4C81-956E-192AF88CA35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94859F-8A69-45E3-A0F1-07E8A110DF4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DFE99ACD-829F-404B-B312-A009E6A8CCDF}">
      <dgm:prSet phldrT="[Testo]" custT="1"/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>
          <a:solidFill>
            <a:srgbClr val="176319"/>
          </a:solidFill>
        </a:ln>
      </dgm:spPr>
      <dgm:t>
        <a:bodyPr/>
        <a:lstStyle/>
        <a:p>
          <a:r>
            <a:rPr lang="it-IT" sz="2000" b="1" dirty="0">
              <a:solidFill>
                <a:schemeClr val="tx1"/>
              </a:solidFill>
            </a:rPr>
            <a:t>VIOLENZA</a:t>
          </a:r>
        </a:p>
        <a:p>
          <a:r>
            <a:rPr lang="it-IT" sz="2000" b="1" dirty="0">
              <a:solidFill>
                <a:schemeClr val="tx1"/>
              </a:solidFill>
            </a:rPr>
            <a:t>FISICA</a:t>
          </a:r>
        </a:p>
      </dgm:t>
    </dgm:pt>
    <dgm:pt modelId="{A847C5A2-AAA2-4995-9E34-4AC7CBBA492A}" type="parTrans" cxnId="{8F1D7FEA-CA60-4FE3-8C90-C7AB29529FC9}">
      <dgm:prSet/>
      <dgm:spPr/>
      <dgm:t>
        <a:bodyPr/>
        <a:lstStyle/>
        <a:p>
          <a:endParaRPr lang="it-IT"/>
        </a:p>
      </dgm:t>
    </dgm:pt>
    <dgm:pt modelId="{39AE5238-CAA3-4BA3-884A-EBC1EBE3B1D2}" type="sibTrans" cxnId="{8F1D7FEA-CA60-4FE3-8C90-C7AB29529FC9}">
      <dgm:prSet/>
      <dgm:spPr/>
      <dgm:t>
        <a:bodyPr/>
        <a:lstStyle/>
        <a:p>
          <a:endParaRPr lang="it-IT"/>
        </a:p>
      </dgm:t>
    </dgm:pt>
    <dgm:pt modelId="{75A89C03-163C-4FF5-BBE8-F8CAF4989137}">
      <dgm:prSet phldrT="[Testo]"/>
      <dgm:spPr>
        <a:ln cmpd="tri"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b="1" dirty="0">
              <a:solidFill>
                <a:srgbClr val="C00000"/>
              </a:solidFill>
            </a:rPr>
            <a:t>AGGRESSIONE FISICA </a:t>
          </a:r>
          <a:r>
            <a:rPr lang="it-IT" b="1" dirty="0"/>
            <a:t>(ES. ESSERE SPINTI, COLPITI, RICEVERE SPUTI)</a:t>
          </a:r>
        </a:p>
      </dgm:t>
    </dgm:pt>
    <dgm:pt modelId="{64AA62FA-AF5D-434E-B5A8-E6C981C9ADAB}" type="parTrans" cxnId="{840C9688-0128-42D1-95AE-FBFB871C10F4}">
      <dgm:prSet/>
      <dgm:spPr/>
      <dgm:t>
        <a:bodyPr/>
        <a:lstStyle/>
        <a:p>
          <a:endParaRPr lang="it-IT"/>
        </a:p>
      </dgm:t>
    </dgm:pt>
    <dgm:pt modelId="{73240208-48E3-4363-A38D-2F8077E3E1C5}" type="sibTrans" cxnId="{840C9688-0128-42D1-95AE-FBFB871C10F4}">
      <dgm:prSet/>
      <dgm:spPr/>
      <dgm:t>
        <a:bodyPr/>
        <a:lstStyle/>
        <a:p>
          <a:endParaRPr lang="it-IT"/>
        </a:p>
      </dgm:t>
    </dgm:pt>
    <dgm:pt modelId="{EF7AD7E4-2DBC-4526-AA73-4210D5F572BF}">
      <dgm:prSet phldrT="[Testo]"/>
      <dgm:spPr>
        <a:ln cmpd="tri"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b="1" dirty="0">
              <a:solidFill>
                <a:srgbClr val="C00000"/>
              </a:solidFill>
            </a:rPr>
            <a:t>TENTATIVO DI AGGRESSIONE </a:t>
          </a:r>
          <a:r>
            <a:rPr lang="it-IT" b="1" dirty="0"/>
            <a:t>(VERBALE O SCRITTA CON INTENZIONE DI RECARE DANNO)</a:t>
          </a:r>
        </a:p>
      </dgm:t>
    </dgm:pt>
    <dgm:pt modelId="{60543D01-775F-4A33-8C48-14C13464ACC7}" type="parTrans" cxnId="{F33DB1C2-A96C-4128-AF27-37FBEB9A2FC6}">
      <dgm:prSet/>
      <dgm:spPr/>
      <dgm:t>
        <a:bodyPr/>
        <a:lstStyle/>
        <a:p>
          <a:endParaRPr lang="it-IT"/>
        </a:p>
      </dgm:t>
    </dgm:pt>
    <dgm:pt modelId="{1F4D9BEB-58E7-405D-B160-7AB6DC1BF443}" type="sibTrans" cxnId="{F33DB1C2-A96C-4128-AF27-37FBEB9A2FC6}">
      <dgm:prSet/>
      <dgm:spPr/>
      <dgm:t>
        <a:bodyPr/>
        <a:lstStyle/>
        <a:p>
          <a:endParaRPr lang="it-IT"/>
        </a:p>
      </dgm:t>
    </dgm:pt>
    <dgm:pt modelId="{AD2CDDC9-9D75-42B3-B71F-AD8BC03D78D3}">
      <dgm:prSet phldrT="[Testo]" custT="1"/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>
          <a:solidFill>
            <a:srgbClr val="176319"/>
          </a:solidFill>
        </a:ln>
      </dgm:spPr>
      <dgm:t>
        <a:bodyPr/>
        <a:lstStyle/>
        <a:p>
          <a:r>
            <a:rPr lang="it-IT" sz="2000" b="1" dirty="0">
              <a:solidFill>
                <a:schemeClr val="tx1"/>
              </a:solidFill>
            </a:rPr>
            <a:t>VIOLENZA EMOTIVA</a:t>
          </a:r>
        </a:p>
      </dgm:t>
    </dgm:pt>
    <dgm:pt modelId="{19519A89-612F-43D5-BBB8-281B1B9C4EB3}" type="parTrans" cxnId="{9B9FED09-2249-4831-BC70-AB42AD8B8DDB}">
      <dgm:prSet/>
      <dgm:spPr/>
      <dgm:t>
        <a:bodyPr/>
        <a:lstStyle/>
        <a:p>
          <a:endParaRPr lang="it-IT"/>
        </a:p>
      </dgm:t>
    </dgm:pt>
    <dgm:pt modelId="{9EC2996D-8CF0-4357-9ABE-326766A28E2A}" type="sibTrans" cxnId="{9B9FED09-2249-4831-BC70-AB42AD8B8DDB}">
      <dgm:prSet/>
      <dgm:spPr/>
      <dgm:t>
        <a:bodyPr/>
        <a:lstStyle/>
        <a:p>
          <a:endParaRPr lang="it-IT"/>
        </a:p>
      </dgm:t>
    </dgm:pt>
    <dgm:pt modelId="{D4274E70-358B-4ACD-864A-B7700CEBE9CF}">
      <dgm:prSet phldrT="[Testo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b="1" dirty="0">
              <a:solidFill>
                <a:srgbClr val="C00000"/>
              </a:solidFill>
            </a:rPr>
            <a:t>AGGRESSIONE EMOTIVA</a:t>
          </a:r>
          <a:r>
            <a:rPr lang="it-IT" b="1" dirty="0"/>
            <a:t>, CHE SI ESPLICITA CON ATTEGGIAMENTI DANNOSI QUALI INSULTI, GESTI, UMILIAZIONE DAVANTI AL GRUPPO DI LAVORO, COERCIZIONE ECC.</a:t>
          </a:r>
        </a:p>
      </dgm:t>
    </dgm:pt>
    <dgm:pt modelId="{086267D3-1101-459B-B2BA-A51DA1C2D410}" type="parTrans" cxnId="{2C5D531A-74B8-48AA-8FEB-CAFE5A0BAE71}">
      <dgm:prSet/>
      <dgm:spPr/>
      <dgm:t>
        <a:bodyPr/>
        <a:lstStyle/>
        <a:p>
          <a:endParaRPr lang="it-IT"/>
        </a:p>
      </dgm:t>
    </dgm:pt>
    <dgm:pt modelId="{94FDB7C6-04DF-449A-8CB3-9B199E87AA4F}" type="sibTrans" cxnId="{2C5D531A-74B8-48AA-8FEB-CAFE5A0BAE71}">
      <dgm:prSet/>
      <dgm:spPr/>
      <dgm:t>
        <a:bodyPr/>
        <a:lstStyle/>
        <a:p>
          <a:endParaRPr lang="it-IT"/>
        </a:p>
      </dgm:t>
    </dgm:pt>
    <dgm:pt modelId="{8CF16FCB-B882-4897-9B92-2B2A801B4D24}">
      <dgm:prSet phldrT="[Testo]" custT="1"/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>
          <a:solidFill>
            <a:srgbClr val="176319"/>
          </a:solidFill>
        </a:ln>
      </dgm:spPr>
      <dgm:t>
        <a:bodyPr/>
        <a:lstStyle/>
        <a:p>
          <a:r>
            <a:rPr lang="it-IT" sz="2000" b="1" dirty="0">
              <a:solidFill>
                <a:schemeClr val="tx1"/>
              </a:solidFill>
            </a:rPr>
            <a:t>VIOLENZA SESSUALE</a:t>
          </a:r>
        </a:p>
      </dgm:t>
    </dgm:pt>
    <dgm:pt modelId="{5A43DB69-69A7-4E7C-BD80-EA152DC275BD}" type="parTrans" cxnId="{DA876FF5-FF1A-4460-A0C6-DAD5C024F898}">
      <dgm:prSet/>
      <dgm:spPr/>
      <dgm:t>
        <a:bodyPr/>
        <a:lstStyle/>
        <a:p>
          <a:endParaRPr lang="it-IT"/>
        </a:p>
      </dgm:t>
    </dgm:pt>
    <dgm:pt modelId="{B55E1E7E-B45B-4491-A925-B5C48F42A1FF}" type="sibTrans" cxnId="{DA876FF5-FF1A-4460-A0C6-DAD5C024F898}">
      <dgm:prSet/>
      <dgm:spPr/>
      <dgm:t>
        <a:bodyPr/>
        <a:lstStyle/>
        <a:p>
          <a:endParaRPr lang="it-IT"/>
        </a:p>
      </dgm:t>
    </dgm:pt>
    <dgm:pt modelId="{DD200554-15CE-443C-B45C-1A38E7D84225}">
      <dgm:prSet phldrT="[Testo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b="1" dirty="0">
              <a:solidFill>
                <a:srgbClr val="C00000"/>
              </a:solidFill>
            </a:rPr>
            <a:t>MOLESTIA SESSUALE VERBALE </a:t>
          </a:r>
          <a:r>
            <a:rPr lang="it-IT" b="1" dirty="0"/>
            <a:t>(ATTENZIONI, DOMANDE INTIME NON DESIDERATE O RICHIAMI DI NATURA SESSUALE)</a:t>
          </a:r>
        </a:p>
      </dgm:t>
    </dgm:pt>
    <dgm:pt modelId="{6705A4CC-C100-46AE-9B69-A303B85E46DC}" type="parTrans" cxnId="{A54A20AB-3939-4946-AA2D-0AF2838CC83E}">
      <dgm:prSet/>
      <dgm:spPr/>
      <dgm:t>
        <a:bodyPr/>
        <a:lstStyle/>
        <a:p>
          <a:endParaRPr lang="it-IT"/>
        </a:p>
      </dgm:t>
    </dgm:pt>
    <dgm:pt modelId="{413D4FDE-5BBC-409D-998A-8B0B2453E002}" type="sibTrans" cxnId="{A54A20AB-3939-4946-AA2D-0AF2838CC83E}">
      <dgm:prSet/>
      <dgm:spPr/>
      <dgm:t>
        <a:bodyPr/>
        <a:lstStyle/>
        <a:p>
          <a:endParaRPr lang="it-IT"/>
        </a:p>
      </dgm:t>
    </dgm:pt>
    <dgm:pt modelId="{DB5E2096-AEA2-43BF-8423-B8059CE0767E}">
      <dgm:prSet phldrT="[Testo]"/>
      <dgm:spPr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b="1" dirty="0">
              <a:solidFill>
                <a:srgbClr val="C00000"/>
              </a:solidFill>
            </a:rPr>
            <a:t>VIOLENZA SESSUALE </a:t>
          </a:r>
          <a:r>
            <a:rPr lang="it-IT" b="1" dirty="0"/>
            <a:t>(QUALSIASI CONTATTO O ATTO SESSUALE FORZATO)</a:t>
          </a:r>
        </a:p>
      </dgm:t>
    </dgm:pt>
    <dgm:pt modelId="{E4A5C881-35E6-4161-92B4-083FB2EEE919}" type="parTrans" cxnId="{F9665782-33B3-437C-BACA-145A508438D7}">
      <dgm:prSet/>
      <dgm:spPr/>
      <dgm:t>
        <a:bodyPr/>
        <a:lstStyle/>
        <a:p>
          <a:endParaRPr lang="it-IT"/>
        </a:p>
      </dgm:t>
    </dgm:pt>
    <dgm:pt modelId="{77DF66A5-DF65-4BC5-82E8-A0C797ADE125}" type="sibTrans" cxnId="{F9665782-33B3-437C-BACA-145A508438D7}">
      <dgm:prSet/>
      <dgm:spPr/>
      <dgm:t>
        <a:bodyPr/>
        <a:lstStyle/>
        <a:p>
          <a:endParaRPr lang="it-IT"/>
        </a:p>
      </dgm:t>
    </dgm:pt>
    <dgm:pt modelId="{D7CE48CA-8ADE-45F8-8E7B-58C2FAD52BC8}" type="pres">
      <dgm:prSet presAssocID="{4B94859F-8A69-45E3-A0F1-07E8A110DF48}" presName="linearFlow" presStyleCnt="0">
        <dgm:presLayoutVars>
          <dgm:dir/>
          <dgm:animLvl val="lvl"/>
          <dgm:resizeHandles val="exact"/>
        </dgm:presLayoutVars>
      </dgm:prSet>
      <dgm:spPr/>
    </dgm:pt>
    <dgm:pt modelId="{CD571C7F-F01F-4EB5-9C61-84FD7810289E}" type="pres">
      <dgm:prSet presAssocID="{DFE99ACD-829F-404B-B312-A009E6A8CCDF}" presName="composite" presStyleCnt="0"/>
      <dgm:spPr/>
    </dgm:pt>
    <dgm:pt modelId="{D84C105A-766A-42E1-8BE5-A20C92ABDC24}" type="pres">
      <dgm:prSet presAssocID="{DFE99ACD-829F-404B-B312-A009E6A8CCDF}" presName="parentText" presStyleLbl="alignNode1" presStyleIdx="0" presStyleCnt="3" custLinFactNeighborX="0" custLinFactNeighborY="-160">
        <dgm:presLayoutVars>
          <dgm:chMax val="1"/>
          <dgm:bulletEnabled val="1"/>
        </dgm:presLayoutVars>
      </dgm:prSet>
      <dgm:spPr/>
    </dgm:pt>
    <dgm:pt modelId="{9E18F151-411E-4070-A9FB-BE0F984941C9}" type="pres">
      <dgm:prSet presAssocID="{DFE99ACD-829F-404B-B312-A009E6A8CCDF}" presName="descendantText" presStyleLbl="alignAcc1" presStyleIdx="0" presStyleCnt="3">
        <dgm:presLayoutVars>
          <dgm:bulletEnabled val="1"/>
        </dgm:presLayoutVars>
      </dgm:prSet>
      <dgm:spPr/>
    </dgm:pt>
    <dgm:pt modelId="{103305F5-DCC3-4F28-91F4-15AF05878993}" type="pres">
      <dgm:prSet presAssocID="{39AE5238-CAA3-4BA3-884A-EBC1EBE3B1D2}" presName="sp" presStyleCnt="0"/>
      <dgm:spPr/>
    </dgm:pt>
    <dgm:pt modelId="{446E8397-12E9-4B04-AE5B-567BA865CFE2}" type="pres">
      <dgm:prSet presAssocID="{AD2CDDC9-9D75-42B3-B71F-AD8BC03D78D3}" presName="composite" presStyleCnt="0"/>
      <dgm:spPr/>
    </dgm:pt>
    <dgm:pt modelId="{71971637-4AB0-488F-B97F-925E16D3DB82}" type="pres">
      <dgm:prSet presAssocID="{AD2CDDC9-9D75-42B3-B71F-AD8BC03D78D3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DB7F9F8-C004-44B7-AC76-D2DADA25C250}" type="pres">
      <dgm:prSet presAssocID="{AD2CDDC9-9D75-42B3-B71F-AD8BC03D78D3}" presName="descendantText" presStyleLbl="alignAcc1" presStyleIdx="1" presStyleCnt="3">
        <dgm:presLayoutVars>
          <dgm:bulletEnabled val="1"/>
        </dgm:presLayoutVars>
      </dgm:prSet>
      <dgm:spPr/>
    </dgm:pt>
    <dgm:pt modelId="{0839E683-42C4-48B6-A0F7-B529DDCA605B}" type="pres">
      <dgm:prSet presAssocID="{9EC2996D-8CF0-4357-9ABE-326766A28E2A}" presName="sp" presStyleCnt="0"/>
      <dgm:spPr/>
    </dgm:pt>
    <dgm:pt modelId="{89A8C474-C33E-49DE-9611-D440C0F6E7D1}" type="pres">
      <dgm:prSet presAssocID="{8CF16FCB-B882-4897-9B92-2B2A801B4D24}" presName="composite" presStyleCnt="0"/>
      <dgm:spPr/>
    </dgm:pt>
    <dgm:pt modelId="{1F00DC7C-7107-46A0-88B4-D7A997E5FAC7}" type="pres">
      <dgm:prSet presAssocID="{8CF16FCB-B882-4897-9B92-2B2A801B4D2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11C6595-669D-42D0-8A6A-8C87C874D402}" type="pres">
      <dgm:prSet presAssocID="{8CF16FCB-B882-4897-9B92-2B2A801B4D24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63A3501-064D-4145-8CC2-E56B919F2DE3}" type="presOf" srcId="{8CF16FCB-B882-4897-9B92-2B2A801B4D24}" destId="{1F00DC7C-7107-46A0-88B4-D7A997E5FAC7}" srcOrd="0" destOrd="0" presId="urn:microsoft.com/office/officeart/2005/8/layout/chevron2"/>
    <dgm:cxn modelId="{9B9FED09-2249-4831-BC70-AB42AD8B8DDB}" srcId="{4B94859F-8A69-45E3-A0F1-07E8A110DF48}" destId="{AD2CDDC9-9D75-42B3-B71F-AD8BC03D78D3}" srcOrd="1" destOrd="0" parTransId="{19519A89-612F-43D5-BBB8-281B1B9C4EB3}" sibTransId="{9EC2996D-8CF0-4357-9ABE-326766A28E2A}"/>
    <dgm:cxn modelId="{39AB0D10-CF32-416F-A632-3E9804D3C758}" type="presOf" srcId="{DD200554-15CE-443C-B45C-1A38E7D84225}" destId="{811C6595-669D-42D0-8A6A-8C87C874D402}" srcOrd="0" destOrd="0" presId="urn:microsoft.com/office/officeart/2005/8/layout/chevron2"/>
    <dgm:cxn modelId="{2C5D531A-74B8-48AA-8FEB-CAFE5A0BAE71}" srcId="{AD2CDDC9-9D75-42B3-B71F-AD8BC03D78D3}" destId="{D4274E70-358B-4ACD-864A-B7700CEBE9CF}" srcOrd="0" destOrd="0" parTransId="{086267D3-1101-459B-B2BA-A51DA1C2D410}" sibTransId="{94FDB7C6-04DF-449A-8CB3-9B199E87AA4F}"/>
    <dgm:cxn modelId="{127C3356-D3BC-46B3-A907-D44D734EF442}" type="presOf" srcId="{AD2CDDC9-9D75-42B3-B71F-AD8BC03D78D3}" destId="{71971637-4AB0-488F-B97F-925E16D3DB82}" srcOrd="0" destOrd="0" presId="urn:microsoft.com/office/officeart/2005/8/layout/chevron2"/>
    <dgm:cxn modelId="{F9665782-33B3-437C-BACA-145A508438D7}" srcId="{8CF16FCB-B882-4897-9B92-2B2A801B4D24}" destId="{DB5E2096-AEA2-43BF-8423-B8059CE0767E}" srcOrd="1" destOrd="0" parTransId="{E4A5C881-35E6-4161-92B4-083FB2EEE919}" sibTransId="{77DF66A5-DF65-4BC5-82E8-A0C797ADE125}"/>
    <dgm:cxn modelId="{840C9688-0128-42D1-95AE-FBFB871C10F4}" srcId="{DFE99ACD-829F-404B-B312-A009E6A8CCDF}" destId="{75A89C03-163C-4FF5-BBE8-F8CAF4989137}" srcOrd="0" destOrd="0" parTransId="{64AA62FA-AF5D-434E-B5A8-E6C981C9ADAB}" sibTransId="{73240208-48E3-4363-A38D-2F8077E3E1C5}"/>
    <dgm:cxn modelId="{A54A20AB-3939-4946-AA2D-0AF2838CC83E}" srcId="{8CF16FCB-B882-4897-9B92-2B2A801B4D24}" destId="{DD200554-15CE-443C-B45C-1A38E7D84225}" srcOrd="0" destOrd="0" parTransId="{6705A4CC-C100-46AE-9B69-A303B85E46DC}" sibTransId="{413D4FDE-5BBC-409D-998A-8B0B2453E002}"/>
    <dgm:cxn modelId="{F33DB1C2-A96C-4128-AF27-37FBEB9A2FC6}" srcId="{DFE99ACD-829F-404B-B312-A009E6A8CCDF}" destId="{EF7AD7E4-2DBC-4526-AA73-4210D5F572BF}" srcOrd="1" destOrd="0" parTransId="{60543D01-775F-4A33-8C48-14C13464ACC7}" sibTransId="{1F4D9BEB-58E7-405D-B160-7AB6DC1BF443}"/>
    <dgm:cxn modelId="{00601DCB-2AA4-470B-8EE7-1D782B97D885}" type="presOf" srcId="{D4274E70-358B-4ACD-864A-B7700CEBE9CF}" destId="{9DB7F9F8-C004-44B7-AC76-D2DADA25C250}" srcOrd="0" destOrd="0" presId="urn:microsoft.com/office/officeart/2005/8/layout/chevron2"/>
    <dgm:cxn modelId="{B50727D0-FF32-4100-BC5F-FA9E61EE09AB}" type="presOf" srcId="{DFE99ACD-829F-404B-B312-A009E6A8CCDF}" destId="{D84C105A-766A-42E1-8BE5-A20C92ABDC24}" srcOrd="0" destOrd="0" presId="urn:microsoft.com/office/officeart/2005/8/layout/chevron2"/>
    <dgm:cxn modelId="{CF9CD9D7-AB4E-431C-B9FD-4988DABF3264}" type="presOf" srcId="{DB5E2096-AEA2-43BF-8423-B8059CE0767E}" destId="{811C6595-669D-42D0-8A6A-8C87C874D402}" srcOrd="0" destOrd="1" presId="urn:microsoft.com/office/officeart/2005/8/layout/chevron2"/>
    <dgm:cxn modelId="{09A66AE9-E5BC-40DA-BEEE-BE5575563720}" type="presOf" srcId="{75A89C03-163C-4FF5-BBE8-F8CAF4989137}" destId="{9E18F151-411E-4070-A9FB-BE0F984941C9}" srcOrd="0" destOrd="0" presId="urn:microsoft.com/office/officeart/2005/8/layout/chevron2"/>
    <dgm:cxn modelId="{8F1D7FEA-CA60-4FE3-8C90-C7AB29529FC9}" srcId="{4B94859F-8A69-45E3-A0F1-07E8A110DF48}" destId="{DFE99ACD-829F-404B-B312-A009E6A8CCDF}" srcOrd="0" destOrd="0" parTransId="{A847C5A2-AAA2-4995-9E34-4AC7CBBA492A}" sibTransId="{39AE5238-CAA3-4BA3-884A-EBC1EBE3B1D2}"/>
    <dgm:cxn modelId="{4AA67FEA-1C7C-4D81-B8C3-6B5578C5CF22}" type="presOf" srcId="{4B94859F-8A69-45E3-A0F1-07E8A110DF48}" destId="{D7CE48CA-8ADE-45F8-8E7B-58C2FAD52BC8}" srcOrd="0" destOrd="0" presId="urn:microsoft.com/office/officeart/2005/8/layout/chevron2"/>
    <dgm:cxn modelId="{DA876FF5-FF1A-4460-A0C6-DAD5C024F898}" srcId="{4B94859F-8A69-45E3-A0F1-07E8A110DF48}" destId="{8CF16FCB-B882-4897-9B92-2B2A801B4D24}" srcOrd="2" destOrd="0" parTransId="{5A43DB69-69A7-4E7C-BD80-EA152DC275BD}" sibTransId="{B55E1E7E-B45B-4491-A925-B5C48F42A1FF}"/>
    <dgm:cxn modelId="{493851FF-4AFE-4B3C-9C71-1DDDDEF68DD3}" type="presOf" srcId="{EF7AD7E4-2DBC-4526-AA73-4210D5F572BF}" destId="{9E18F151-411E-4070-A9FB-BE0F984941C9}" srcOrd="0" destOrd="1" presId="urn:microsoft.com/office/officeart/2005/8/layout/chevron2"/>
    <dgm:cxn modelId="{505F3D84-A124-4629-B0FC-7BF8F31E4089}" type="presParOf" srcId="{D7CE48CA-8ADE-45F8-8E7B-58C2FAD52BC8}" destId="{CD571C7F-F01F-4EB5-9C61-84FD7810289E}" srcOrd="0" destOrd="0" presId="urn:microsoft.com/office/officeart/2005/8/layout/chevron2"/>
    <dgm:cxn modelId="{39F82068-E0C2-4DB5-8A33-0776C2C62FC8}" type="presParOf" srcId="{CD571C7F-F01F-4EB5-9C61-84FD7810289E}" destId="{D84C105A-766A-42E1-8BE5-A20C92ABDC24}" srcOrd="0" destOrd="0" presId="urn:microsoft.com/office/officeart/2005/8/layout/chevron2"/>
    <dgm:cxn modelId="{32F6FBC3-C129-4884-92EC-9E6203FA29BC}" type="presParOf" srcId="{CD571C7F-F01F-4EB5-9C61-84FD7810289E}" destId="{9E18F151-411E-4070-A9FB-BE0F984941C9}" srcOrd="1" destOrd="0" presId="urn:microsoft.com/office/officeart/2005/8/layout/chevron2"/>
    <dgm:cxn modelId="{01B743D7-D377-4665-A6A3-BB0DE06EF032}" type="presParOf" srcId="{D7CE48CA-8ADE-45F8-8E7B-58C2FAD52BC8}" destId="{103305F5-DCC3-4F28-91F4-15AF05878993}" srcOrd="1" destOrd="0" presId="urn:microsoft.com/office/officeart/2005/8/layout/chevron2"/>
    <dgm:cxn modelId="{DE4BC154-9F57-4DC7-B525-F517E882FD3F}" type="presParOf" srcId="{D7CE48CA-8ADE-45F8-8E7B-58C2FAD52BC8}" destId="{446E8397-12E9-4B04-AE5B-567BA865CFE2}" srcOrd="2" destOrd="0" presId="urn:microsoft.com/office/officeart/2005/8/layout/chevron2"/>
    <dgm:cxn modelId="{4A07D553-E955-4FC8-8C14-9DD1D17EAA2A}" type="presParOf" srcId="{446E8397-12E9-4B04-AE5B-567BA865CFE2}" destId="{71971637-4AB0-488F-B97F-925E16D3DB82}" srcOrd="0" destOrd="0" presId="urn:microsoft.com/office/officeart/2005/8/layout/chevron2"/>
    <dgm:cxn modelId="{2FB9CAA5-DD54-4238-AB8E-CBFA38CC8127}" type="presParOf" srcId="{446E8397-12E9-4B04-AE5B-567BA865CFE2}" destId="{9DB7F9F8-C004-44B7-AC76-D2DADA25C250}" srcOrd="1" destOrd="0" presId="urn:microsoft.com/office/officeart/2005/8/layout/chevron2"/>
    <dgm:cxn modelId="{992F2990-CD8C-4037-937B-127276AE86AD}" type="presParOf" srcId="{D7CE48CA-8ADE-45F8-8E7B-58C2FAD52BC8}" destId="{0839E683-42C4-48B6-A0F7-B529DDCA605B}" srcOrd="3" destOrd="0" presId="urn:microsoft.com/office/officeart/2005/8/layout/chevron2"/>
    <dgm:cxn modelId="{B8B79729-3941-494E-9CEB-F5244D602A9B}" type="presParOf" srcId="{D7CE48CA-8ADE-45F8-8E7B-58C2FAD52BC8}" destId="{89A8C474-C33E-49DE-9611-D440C0F6E7D1}" srcOrd="4" destOrd="0" presId="urn:microsoft.com/office/officeart/2005/8/layout/chevron2"/>
    <dgm:cxn modelId="{3865BAB5-993E-4B89-8059-D43469260010}" type="presParOf" srcId="{89A8C474-C33E-49DE-9611-D440C0F6E7D1}" destId="{1F00DC7C-7107-46A0-88B4-D7A997E5FAC7}" srcOrd="0" destOrd="0" presId="urn:microsoft.com/office/officeart/2005/8/layout/chevron2"/>
    <dgm:cxn modelId="{CC0367A1-862B-48B3-BF06-91F82171EA11}" type="presParOf" srcId="{89A8C474-C33E-49DE-9611-D440C0F6E7D1}" destId="{811C6595-669D-42D0-8A6A-8C87C874D402}" srcOrd="1" destOrd="0" presId="urn:microsoft.com/office/officeart/2005/8/layout/chevron2"/>
  </dgm:cxnLst>
  <dgm:bg/>
  <dgm:whole>
    <a:ln>
      <a:solidFill>
        <a:schemeClr val="accent6">
          <a:lumMod val="75000"/>
        </a:schemeClr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EB1F96-B679-4B52-AEA1-14855224EBFE}" type="doc">
      <dgm:prSet loTypeId="urn:microsoft.com/office/officeart/2005/8/layout/pyramid2" loCatId="list" qsTypeId="urn:microsoft.com/office/officeart/2005/8/quickstyle/simple1" qsCatId="simple" csTypeId="urn:microsoft.com/office/officeart/2005/8/colors/accent6_5" csCatId="accent6" phldr="1"/>
      <dgm:spPr/>
    </dgm:pt>
    <dgm:pt modelId="{7ED3EDF9-A079-43B7-A572-D9F19FE79B77}">
      <dgm:prSet phldrT="[Testo]" custT="1"/>
      <dgm:spPr>
        <a:ln w="25400">
          <a:solidFill>
            <a:srgbClr val="176319">
              <a:alpha val="70000"/>
            </a:srgbClr>
          </a:solidFill>
        </a:ln>
      </dgm:spPr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it-IT" sz="1800" b="1" dirty="0">
              <a:solidFill>
                <a:srgbClr val="C00000"/>
              </a:solidFill>
            </a:rPr>
            <a:t>GLI INFERMIERI </a:t>
          </a:r>
          <a:r>
            <a:rPr lang="it-IT" sz="1800" b="1" dirty="0"/>
            <a:t>CONTINUANO A ESSERE LA CATEGORIA </a:t>
          </a:r>
          <a:r>
            <a:rPr lang="it-IT" sz="1800" b="1" dirty="0">
              <a:solidFill>
                <a:srgbClr val="C00000"/>
              </a:solidFill>
            </a:rPr>
            <a:t>PIÙ COLPITA </a:t>
          </a:r>
          <a:r>
            <a:rPr lang="it-IT" sz="1800" b="1" dirty="0">
              <a:solidFill>
                <a:schemeClr val="tx1"/>
              </a:solidFill>
            </a:rPr>
            <a:t>DALLE</a:t>
          </a:r>
          <a:r>
            <a:rPr lang="it-IT" sz="1800" b="1" dirty="0">
              <a:solidFill>
                <a:srgbClr val="C00000"/>
              </a:solidFill>
            </a:rPr>
            <a:t> AGGRESSIONI</a:t>
          </a:r>
          <a:r>
            <a:rPr lang="it-IT" sz="1800" b="1" dirty="0"/>
            <a:t>, CON OLTRE IL 60% DEGLI EPISODI, </a:t>
          </a:r>
          <a:r>
            <a:rPr lang="it-IT" sz="1800" b="1" dirty="0">
              <a:solidFill>
                <a:schemeClr val="tx1"/>
              </a:solidFill>
            </a:rPr>
            <a:t>SEGUITI</a:t>
          </a:r>
          <a:r>
            <a:rPr lang="it-IT" sz="1800" b="1" dirty="0"/>
            <a:t> DAI </a:t>
          </a:r>
          <a:r>
            <a:rPr lang="it-IT" sz="1800" b="1" dirty="0">
              <a:solidFill>
                <a:srgbClr val="C00000"/>
              </a:solidFill>
            </a:rPr>
            <a:t>MEDICI </a:t>
          </a:r>
          <a:r>
            <a:rPr lang="it-IT" sz="1800" b="1" dirty="0">
              <a:solidFill>
                <a:schemeClr val="tx1"/>
              </a:solidFill>
            </a:rPr>
            <a:t>E </a:t>
          </a:r>
          <a:r>
            <a:rPr lang="it-IT" sz="1800" b="1" dirty="0"/>
            <a:t>DA </a:t>
          </a:r>
          <a:r>
            <a:rPr lang="it-IT" sz="1800" b="1" dirty="0">
              <a:solidFill>
                <a:srgbClr val="C00000"/>
              </a:solidFill>
            </a:rPr>
            <a:t>ALTRE QUALIFICHE PROFESSIONALI</a:t>
          </a:r>
          <a:endParaRPr lang="it-IT" sz="1300" dirty="0">
            <a:solidFill>
              <a:srgbClr val="C00000"/>
            </a:solidFill>
          </a:endParaRPr>
        </a:p>
      </dgm:t>
    </dgm:pt>
    <dgm:pt modelId="{27862B45-C4B9-4E9A-886E-6363D2709E30}" type="parTrans" cxnId="{1B5EDDB2-66F9-4FBA-8D5F-2C14EA4C2157}">
      <dgm:prSet/>
      <dgm:spPr/>
      <dgm:t>
        <a:bodyPr/>
        <a:lstStyle/>
        <a:p>
          <a:endParaRPr lang="it-IT"/>
        </a:p>
      </dgm:t>
    </dgm:pt>
    <dgm:pt modelId="{6B95E6D5-4D36-4995-AE29-2E526E2CB273}" type="sibTrans" cxnId="{1B5EDDB2-66F9-4FBA-8D5F-2C14EA4C2157}">
      <dgm:prSet/>
      <dgm:spPr/>
      <dgm:t>
        <a:bodyPr/>
        <a:lstStyle/>
        <a:p>
          <a:endParaRPr lang="it-IT"/>
        </a:p>
      </dgm:t>
    </dgm:pt>
    <dgm:pt modelId="{1D626C70-A20B-47D0-A81C-88332D262C2D}">
      <dgm:prSet phldrT="[Testo]" custT="1"/>
      <dgm:spPr>
        <a:ln w="25400">
          <a:solidFill>
            <a:srgbClr val="176319">
              <a:alpha val="90000"/>
            </a:srgbClr>
          </a:solidFill>
        </a:ln>
      </dgm:spPr>
      <dgm:t>
        <a:bodyPr/>
        <a:lstStyle/>
        <a:p>
          <a:r>
            <a:rPr lang="it-IT" sz="1800" b="1" dirty="0"/>
            <a:t>SECONDO I DATI ELABORATI DALL’ AGENZIA DI CONTROLLO DEL SISTEMA SOCIOSANITARIO LOMBARDO (</a:t>
          </a:r>
          <a:r>
            <a:rPr lang="it-IT" sz="1800" b="1" dirty="0">
              <a:solidFill>
                <a:srgbClr val="C00000"/>
              </a:solidFill>
            </a:rPr>
            <a:t>ACSS</a:t>
          </a:r>
          <a:r>
            <a:rPr lang="it-IT" sz="1800" b="1" dirty="0"/>
            <a:t>), SI REGISTRA UN </a:t>
          </a:r>
          <a:r>
            <a:rPr lang="it-IT" sz="1800" b="1" dirty="0">
              <a:solidFill>
                <a:srgbClr val="C00000"/>
              </a:solidFill>
            </a:rPr>
            <a:t>INCREMENTO </a:t>
          </a:r>
          <a:r>
            <a:rPr lang="it-IT" sz="1800" b="1" dirty="0">
              <a:solidFill>
                <a:schemeClr val="tx1"/>
              </a:solidFill>
            </a:rPr>
            <a:t>DEL</a:t>
          </a:r>
          <a:r>
            <a:rPr lang="it-IT" sz="1800" b="1" dirty="0">
              <a:solidFill>
                <a:srgbClr val="C00000"/>
              </a:solidFill>
            </a:rPr>
            <a:t> 17,7% </a:t>
          </a:r>
          <a:r>
            <a:rPr lang="it-IT" sz="1800" b="1" dirty="0">
              <a:solidFill>
                <a:schemeClr val="tx1"/>
              </a:solidFill>
            </a:rPr>
            <a:t>NEL NUMERO </a:t>
          </a:r>
          <a:r>
            <a:rPr lang="it-IT" sz="1800" b="1" dirty="0">
              <a:solidFill>
                <a:srgbClr val="C00000"/>
              </a:solidFill>
            </a:rPr>
            <a:t>DI AGGRESSIONI SEGNALATE RISPETTO AL 2023</a:t>
          </a:r>
          <a:r>
            <a:rPr lang="it-IT" sz="1800" b="1" dirty="0"/>
            <a:t>, CON UN TOTALE DI </a:t>
          </a:r>
          <a:r>
            <a:rPr lang="it-IT" sz="1800" b="1" dirty="0">
              <a:solidFill>
                <a:srgbClr val="C00000"/>
              </a:solidFill>
            </a:rPr>
            <a:t>5.690 EPISODI DENUNCIATI</a:t>
          </a:r>
          <a:r>
            <a:rPr lang="it-IT" sz="1800" b="1" dirty="0"/>
            <a:t> SOLO NEGLI </a:t>
          </a:r>
          <a:r>
            <a:rPr lang="it-IT" sz="1800" b="1" dirty="0">
              <a:solidFill>
                <a:srgbClr val="C00000"/>
              </a:solidFill>
            </a:rPr>
            <a:t>ENTI PUBBLICI</a:t>
          </a:r>
        </a:p>
      </dgm:t>
    </dgm:pt>
    <dgm:pt modelId="{2EFE9882-4CCD-4875-8113-495AFF3FA029}" type="sibTrans" cxnId="{3710232D-E606-4CDF-885E-814AA268BAB9}">
      <dgm:prSet/>
      <dgm:spPr/>
      <dgm:t>
        <a:bodyPr/>
        <a:lstStyle/>
        <a:p>
          <a:endParaRPr lang="it-IT"/>
        </a:p>
      </dgm:t>
    </dgm:pt>
    <dgm:pt modelId="{5B6CAC39-4C7B-4DF0-BD45-BAD0DC7F59B0}" type="parTrans" cxnId="{3710232D-E606-4CDF-885E-814AA268BAB9}">
      <dgm:prSet/>
      <dgm:spPr/>
      <dgm:t>
        <a:bodyPr/>
        <a:lstStyle/>
        <a:p>
          <a:endParaRPr lang="it-IT"/>
        </a:p>
      </dgm:t>
    </dgm:pt>
    <dgm:pt modelId="{9AB39C25-132D-4977-AFCC-FF7E475E7576}">
      <dgm:prSet custT="1"/>
      <dgm:spPr>
        <a:ln w="31750">
          <a:solidFill>
            <a:srgbClr val="176319">
              <a:alpha val="50000"/>
            </a:srgbClr>
          </a:solidFill>
        </a:ln>
      </dgm:spPr>
      <dgm:t>
        <a:bodyPr/>
        <a:lstStyle/>
        <a:p>
          <a:r>
            <a:rPr lang="it-IT" sz="1800" b="1" dirty="0"/>
            <a:t>LA </a:t>
          </a:r>
          <a:r>
            <a:rPr lang="it-IT" sz="1800" b="1" dirty="0">
              <a:solidFill>
                <a:srgbClr val="C00000"/>
              </a:solidFill>
            </a:rPr>
            <a:t>VIOLENZA FISICA </a:t>
          </a:r>
          <a:r>
            <a:rPr lang="it-IT" sz="1800" b="1" dirty="0"/>
            <a:t>RAPPRESENTA </a:t>
          </a:r>
          <a:r>
            <a:rPr lang="it-IT" sz="1800" b="1" dirty="0">
              <a:solidFill>
                <a:srgbClr val="C00000"/>
              </a:solidFill>
            </a:rPr>
            <a:t>IL 25,3% </a:t>
          </a:r>
          <a:r>
            <a:rPr lang="it-IT" sz="1800" b="1" dirty="0"/>
            <a:t>DELLE </a:t>
          </a:r>
          <a:r>
            <a:rPr lang="it-IT" sz="1800" b="1" dirty="0">
              <a:solidFill>
                <a:srgbClr val="C00000"/>
              </a:solidFill>
            </a:rPr>
            <a:t>AGGRESSIONI</a:t>
          </a:r>
          <a:r>
            <a:rPr lang="it-IT" sz="1800" b="1" dirty="0"/>
            <a:t>, MENTRE LA FORMA </a:t>
          </a:r>
          <a:r>
            <a:rPr lang="it-IT" sz="1800" b="1" dirty="0">
              <a:solidFill>
                <a:srgbClr val="C00000"/>
              </a:solidFill>
            </a:rPr>
            <a:t>PIÙ COMUNE </a:t>
          </a:r>
          <a:r>
            <a:rPr lang="it-IT" sz="1800" b="1" dirty="0"/>
            <a:t>RIMANE QUELLA </a:t>
          </a:r>
          <a:r>
            <a:rPr lang="it-IT" sz="1800" b="1" dirty="0">
              <a:solidFill>
                <a:srgbClr val="C00000"/>
              </a:solidFill>
            </a:rPr>
            <a:t>VERBALE (74,7%)</a:t>
          </a:r>
        </a:p>
      </dgm:t>
    </dgm:pt>
    <dgm:pt modelId="{CAA004CE-E54A-457A-AFBC-BAB04E17A9F3}" type="parTrans" cxnId="{FAD42BE1-A636-45CD-ACDB-9770E7611329}">
      <dgm:prSet/>
      <dgm:spPr/>
      <dgm:t>
        <a:bodyPr/>
        <a:lstStyle/>
        <a:p>
          <a:endParaRPr lang="it-IT"/>
        </a:p>
      </dgm:t>
    </dgm:pt>
    <dgm:pt modelId="{AB69C183-3F1D-4F89-A832-51E829FACEFB}" type="sibTrans" cxnId="{FAD42BE1-A636-45CD-ACDB-9770E7611329}">
      <dgm:prSet/>
      <dgm:spPr/>
      <dgm:t>
        <a:bodyPr/>
        <a:lstStyle/>
        <a:p>
          <a:endParaRPr lang="it-IT"/>
        </a:p>
      </dgm:t>
    </dgm:pt>
    <dgm:pt modelId="{6C69D81A-CAB5-4C5F-BB60-D4E6FA5B8A1A}" type="pres">
      <dgm:prSet presAssocID="{2CEB1F96-B679-4B52-AEA1-14855224EBFE}" presName="compositeShape" presStyleCnt="0">
        <dgm:presLayoutVars>
          <dgm:dir/>
          <dgm:resizeHandles/>
        </dgm:presLayoutVars>
      </dgm:prSet>
      <dgm:spPr/>
    </dgm:pt>
    <dgm:pt modelId="{CB87187C-CBFF-41E6-9E63-E71FBB244965}" type="pres">
      <dgm:prSet presAssocID="{2CEB1F96-B679-4B52-AEA1-14855224EBFE}" presName="pyramid" presStyleLbl="node1" presStyleIdx="0" presStyleCnt="1" custLinFactNeighborX="-1055" custLinFactNeighborY="-1002"/>
      <dgm:spPr/>
    </dgm:pt>
    <dgm:pt modelId="{053CBE9A-EA7C-40B6-9CBB-8ED9ED218070}" type="pres">
      <dgm:prSet presAssocID="{2CEB1F96-B679-4B52-AEA1-14855224EBFE}" presName="theList" presStyleCnt="0"/>
      <dgm:spPr/>
    </dgm:pt>
    <dgm:pt modelId="{B947A00D-82AC-4407-9CF4-8575E544451E}" type="pres">
      <dgm:prSet presAssocID="{1D626C70-A20B-47D0-A81C-88332D262C2D}" presName="aNode" presStyleLbl="fgAcc1" presStyleIdx="0" presStyleCnt="3" custScaleX="207065" custScaleY="198094" custLinFactY="-9947" custLinFactNeighborX="4869" custLinFactNeighborY="-100000">
        <dgm:presLayoutVars>
          <dgm:bulletEnabled val="1"/>
        </dgm:presLayoutVars>
      </dgm:prSet>
      <dgm:spPr/>
    </dgm:pt>
    <dgm:pt modelId="{2159FA74-2B50-411A-B4B6-D9FCA4045C3B}" type="pres">
      <dgm:prSet presAssocID="{1D626C70-A20B-47D0-A81C-88332D262C2D}" presName="aSpace" presStyleCnt="0"/>
      <dgm:spPr/>
    </dgm:pt>
    <dgm:pt modelId="{82A504F0-3F09-4BEE-A9D6-87B4376A1C94}" type="pres">
      <dgm:prSet presAssocID="{7ED3EDF9-A079-43B7-A572-D9F19FE79B77}" presName="aNode" presStyleLbl="fgAcc1" presStyleIdx="1" presStyleCnt="3" custScaleX="170712" custScaleY="154249" custLinFactNeighborX="22720" custLinFactNeighborY="58969">
        <dgm:presLayoutVars>
          <dgm:bulletEnabled val="1"/>
        </dgm:presLayoutVars>
      </dgm:prSet>
      <dgm:spPr/>
    </dgm:pt>
    <dgm:pt modelId="{42D9A257-6D2F-4477-8D66-BA9DF80F1FE4}" type="pres">
      <dgm:prSet presAssocID="{7ED3EDF9-A079-43B7-A572-D9F19FE79B77}" presName="aSpace" presStyleCnt="0"/>
      <dgm:spPr/>
    </dgm:pt>
    <dgm:pt modelId="{4D2E2A58-EBBE-4F96-A19C-BABAF8D02B04}" type="pres">
      <dgm:prSet presAssocID="{9AB39C25-132D-4977-AFCC-FF7E475E7576}" presName="aNode" presStyleLbl="fgAcc1" presStyleIdx="2" presStyleCnt="3" custScaleX="176923" custScaleY="172598" custLinFactY="34152" custLinFactNeighborX="38159" custLinFactNeighborY="100000">
        <dgm:presLayoutVars>
          <dgm:bulletEnabled val="1"/>
        </dgm:presLayoutVars>
      </dgm:prSet>
      <dgm:spPr/>
    </dgm:pt>
    <dgm:pt modelId="{C485D5BA-9950-4DD1-833C-72D358BE7648}" type="pres">
      <dgm:prSet presAssocID="{9AB39C25-132D-4977-AFCC-FF7E475E7576}" presName="aSpace" presStyleCnt="0"/>
      <dgm:spPr/>
    </dgm:pt>
  </dgm:ptLst>
  <dgm:cxnLst>
    <dgm:cxn modelId="{3710232D-E606-4CDF-885E-814AA268BAB9}" srcId="{2CEB1F96-B679-4B52-AEA1-14855224EBFE}" destId="{1D626C70-A20B-47D0-A81C-88332D262C2D}" srcOrd="0" destOrd="0" parTransId="{5B6CAC39-4C7B-4DF0-BD45-BAD0DC7F59B0}" sibTransId="{2EFE9882-4CCD-4875-8113-495AFF3FA029}"/>
    <dgm:cxn modelId="{C2FF6270-B0B2-4226-A798-7FA68963F1DC}" type="presOf" srcId="{9AB39C25-132D-4977-AFCC-FF7E475E7576}" destId="{4D2E2A58-EBBE-4F96-A19C-BABAF8D02B04}" srcOrd="0" destOrd="0" presId="urn:microsoft.com/office/officeart/2005/8/layout/pyramid2"/>
    <dgm:cxn modelId="{250F9D73-69E7-4D1A-86DE-9E5EF8A0713A}" type="presOf" srcId="{7ED3EDF9-A079-43B7-A572-D9F19FE79B77}" destId="{82A504F0-3F09-4BEE-A9D6-87B4376A1C94}" srcOrd="0" destOrd="0" presId="urn:microsoft.com/office/officeart/2005/8/layout/pyramid2"/>
    <dgm:cxn modelId="{1B5EDDB2-66F9-4FBA-8D5F-2C14EA4C2157}" srcId="{2CEB1F96-B679-4B52-AEA1-14855224EBFE}" destId="{7ED3EDF9-A079-43B7-A572-D9F19FE79B77}" srcOrd="1" destOrd="0" parTransId="{27862B45-C4B9-4E9A-886E-6363D2709E30}" sibTransId="{6B95E6D5-4D36-4995-AE29-2E526E2CB273}"/>
    <dgm:cxn modelId="{173B2FCB-30EF-439C-A8F5-F122FE86362F}" type="presOf" srcId="{2CEB1F96-B679-4B52-AEA1-14855224EBFE}" destId="{6C69D81A-CAB5-4C5F-BB60-D4E6FA5B8A1A}" srcOrd="0" destOrd="0" presId="urn:microsoft.com/office/officeart/2005/8/layout/pyramid2"/>
    <dgm:cxn modelId="{FAD42BE1-A636-45CD-ACDB-9770E7611329}" srcId="{2CEB1F96-B679-4B52-AEA1-14855224EBFE}" destId="{9AB39C25-132D-4977-AFCC-FF7E475E7576}" srcOrd="2" destOrd="0" parTransId="{CAA004CE-E54A-457A-AFBC-BAB04E17A9F3}" sibTransId="{AB69C183-3F1D-4F89-A832-51E829FACEFB}"/>
    <dgm:cxn modelId="{07EF32F3-08A5-410D-880F-D8BBF127E9CB}" type="presOf" srcId="{1D626C70-A20B-47D0-A81C-88332D262C2D}" destId="{B947A00D-82AC-4407-9CF4-8575E544451E}" srcOrd="0" destOrd="0" presId="urn:microsoft.com/office/officeart/2005/8/layout/pyramid2"/>
    <dgm:cxn modelId="{1D265DA8-7087-4876-A33A-0258B82C4A48}" type="presParOf" srcId="{6C69D81A-CAB5-4C5F-BB60-D4E6FA5B8A1A}" destId="{CB87187C-CBFF-41E6-9E63-E71FBB244965}" srcOrd="0" destOrd="0" presId="urn:microsoft.com/office/officeart/2005/8/layout/pyramid2"/>
    <dgm:cxn modelId="{EB378379-8DBB-4BB8-BD38-CAF812D998AD}" type="presParOf" srcId="{6C69D81A-CAB5-4C5F-BB60-D4E6FA5B8A1A}" destId="{053CBE9A-EA7C-40B6-9CBB-8ED9ED218070}" srcOrd="1" destOrd="0" presId="urn:microsoft.com/office/officeart/2005/8/layout/pyramid2"/>
    <dgm:cxn modelId="{98C4A9F5-210B-4358-B1C3-88EE3132B969}" type="presParOf" srcId="{053CBE9A-EA7C-40B6-9CBB-8ED9ED218070}" destId="{B947A00D-82AC-4407-9CF4-8575E544451E}" srcOrd="0" destOrd="0" presId="urn:microsoft.com/office/officeart/2005/8/layout/pyramid2"/>
    <dgm:cxn modelId="{29DF8CB7-351F-4985-8AB7-7AF7795C7DA9}" type="presParOf" srcId="{053CBE9A-EA7C-40B6-9CBB-8ED9ED218070}" destId="{2159FA74-2B50-411A-B4B6-D9FCA4045C3B}" srcOrd="1" destOrd="0" presId="urn:microsoft.com/office/officeart/2005/8/layout/pyramid2"/>
    <dgm:cxn modelId="{671A296C-7CF0-495B-BFF1-510113168BA2}" type="presParOf" srcId="{053CBE9A-EA7C-40B6-9CBB-8ED9ED218070}" destId="{82A504F0-3F09-4BEE-A9D6-87B4376A1C94}" srcOrd="2" destOrd="0" presId="urn:microsoft.com/office/officeart/2005/8/layout/pyramid2"/>
    <dgm:cxn modelId="{7379C77E-9F4D-4DB4-AE6F-BAAC0424F3BA}" type="presParOf" srcId="{053CBE9A-EA7C-40B6-9CBB-8ED9ED218070}" destId="{42D9A257-6D2F-4477-8D66-BA9DF80F1FE4}" srcOrd="3" destOrd="0" presId="urn:microsoft.com/office/officeart/2005/8/layout/pyramid2"/>
    <dgm:cxn modelId="{3EAB60E1-7201-43AE-B44A-69D808BE5AE9}" type="presParOf" srcId="{053CBE9A-EA7C-40B6-9CBB-8ED9ED218070}" destId="{4D2E2A58-EBBE-4F96-A19C-BABAF8D02B04}" srcOrd="4" destOrd="0" presId="urn:microsoft.com/office/officeart/2005/8/layout/pyramid2"/>
    <dgm:cxn modelId="{600BCE7A-2B39-4CDC-8235-2DE80AD9387F}" type="presParOf" srcId="{053CBE9A-EA7C-40B6-9CBB-8ED9ED218070}" destId="{C485D5BA-9950-4DD1-833C-72D358BE7648}" srcOrd="5" destOrd="0" presId="urn:microsoft.com/office/officeart/2005/8/layout/pyramid2"/>
  </dgm:cxnLst>
  <dgm:bg/>
  <dgm:whole>
    <a:ln w="25400">
      <a:solidFill>
        <a:srgbClr val="176319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EB1F96-B679-4B52-AEA1-14855224EBFE}" type="doc">
      <dgm:prSet loTypeId="urn:microsoft.com/office/officeart/2005/8/layout/pyramid2" loCatId="list" qsTypeId="urn:microsoft.com/office/officeart/2005/8/quickstyle/simple1" qsCatId="simple" csTypeId="urn:microsoft.com/office/officeart/2005/8/colors/accent6_5" csCatId="accent6" phldr="1"/>
      <dgm:spPr/>
    </dgm:pt>
    <dgm:pt modelId="{7ED3EDF9-A079-43B7-A572-D9F19FE79B77}">
      <dgm:prSet phldrT="[Testo]" custT="1"/>
      <dgm:spPr>
        <a:ln w="34925">
          <a:solidFill>
            <a:srgbClr val="176319">
              <a:alpha val="50000"/>
            </a:srgbClr>
          </a:solidFill>
        </a:ln>
      </dgm:spPr>
      <dgm:t>
        <a:bodyPr/>
        <a:lstStyle/>
        <a:p>
          <a:r>
            <a:rPr lang="it-IT" sz="1800" b="1" dirty="0"/>
            <a:t>LE </a:t>
          </a:r>
          <a:r>
            <a:rPr lang="it-IT" sz="1800" b="1" dirty="0">
              <a:solidFill>
                <a:srgbClr val="C00000"/>
              </a:solidFill>
            </a:rPr>
            <a:t>AREE DI DEGENZA </a:t>
          </a:r>
          <a:r>
            <a:rPr lang="it-IT" sz="1800" b="1" dirty="0"/>
            <a:t>RISULTANO ESSERE I LUOGHI </a:t>
          </a:r>
          <a:r>
            <a:rPr lang="it-IT" sz="1800" b="1" dirty="0">
              <a:solidFill>
                <a:srgbClr val="C00000"/>
              </a:solidFill>
            </a:rPr>
            <a:t>PIÙ A RISCHIO </a:t>
          </a:r>
          <a:r>
            <a:rPr lang="it-IT" sz="1800" b="1" dirty="0"/>
            <a:t>(+1,4 PUNTI PERCENTUALI RISPETTO AL 2023), SEGUITE DAI </a:t>
          </a:r>
          <a:r>
            <a:rPr lang="it-IT" sz="1800" b="1" dirty="0">
              <a:solidFill>
                <a:srgbClr val="C00000"/>
              </a:solidFill>
            </a:rPr>
            <a:t>PRONTO SOCCORSO</a:t>
          </a:r>
          <a:r>
            <a:rPr lang="it-IT" sz="1800" b="1" dirty="0"/>
            <a:t>, DALLE </a:t>
          </a:r>
          <a:r>
            <a:rPr lang="it-IT" sz="1800" b="1" dirty="0">
              <a:solidFill>
                <a:srgbClr val="C00000"/>
              </a:solidFill>
            </a:rPr>
            <a:t>AREE COMUNI E </a:t>
          </a:r>
          <a:r>
            <a:rPr lang="it-IT" sz="1800" b="1" dirty="0"/>
            <a:t>DAGLI </a:t>
          </a:r>
          <a:r>
            <a:rPr lang="it-IT" sz="1800" b="1" dirty="0">
              <a:solidFill>
                <a:srgbClr val="C00000"/>
              </a:solidFill>
            </a:rPr>
            <a:t>AMBULATORI</a:t>
          </a:r>
        </a:p>
      </dgm:t>
    </dgm:pt>
    <dgm:pt modelId="{27862B45-C4B9-4E9A-886E-6363D2709E30}" type="parTrans" cxnId="{1B5EDDB2-66F9-4FBA-8D5F-2C14EA4C2157}">
      <dgm:prSet/>
      <dgm:spPr/>
      <dgm:t>
        <a:bodyPr/>
        <a:lstStyle/>
        <a:p>
          <a:endParaRPr lang="it-IT"/>
        </a:p>
      </dgm:t>
    </dgm:pt>
    <dgm:pt modelId="{6B95E6D5-4D36-4995-AE29-2E526E2CB273}" type="sibTrans" cxnId="{1B5EDDB2-66F9-4FBA-8D5F-2C14EA4C2157}">
      <dgm:prSet/>
      <dgm:spPr/>
      <dgm:t>
        <a:bodyPr/>
        <a:lstStyle/>
        <a:p>
          <a:endParaRPr lang="it-IT"/>
        </a:p>
      </dgm:t>
    </dgm:pt>
    <dgm:pt modelId="{1D626C70-A20B-47D0-A81C-88332D262C2D}">
      <dgm:prSet phldrT="[Testo]" custT="1"/>
      <dgm:spPr>
        <a:ln w="25400">
          <a:solidFill>
            <a:srgbClr val="176319">
              <a:alpha val="90000"/>
            </a:srgbClr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dirty="0"/>
            <a:t>GLI </a:t>
          </a:r>
          <a:r>
            <a:rPr lang="it-IT" b="1" dirty="0">
              <a:solidFill>
                <a:srgbClr val="C00000"/>
              </a:solidFill>
            </a:rPr>
            <a:t>AGGRESSORI</a:t>
          </a:r>
          <a:r>
            <a:rPr lang="it-IT" b="1" dirty="0"/>
            <a:t> SONO PREVALENTEMENTE </a:t>
          </a:r>
          <a:r>
            <a:rPr lang="it-IT" b="1" dirty="0">
              <a:solidFill>
                <a:srgbClr val="C00000"/>
              </a:solidFill>
            </a:rPr>
            <a:t>UTENTI (67,8%) </a:t>
          </a:r>
          <a:r>
            <a:rPr lang="it-IT" b="1" dirty="0"/>
            <a:t>E </a:t>
          </a:r>
          <a:r>
            <a:rPr lang="it-IT" b="1" dirty="0">
              <a:solidFill>
                <a:srgbClr val="C00000"/>
              </a:solidFill>
            </a:rPr>
            <a:t>PARENTI </a:t>
          </a:r>
          <a:r>
            <a:rPr lang="it-IT" b="1" dirty="0"/>
            <a:t>DEI </a:t>
          </a:r>
          <a:r>
            <a:rPr lang="it-IT" b="1" dirty="0">
              <a:solidFill>
                <a:srgbClr val="C00000"/>
              </a:solidFill>
            </a:rPr>
            <a:t>PAZIENTI (25,6%</a:t>
          </a:r>
          <a:r>
            <a:rPr lang="it-IT" b="1" dirty="0"/>
            <a:t>). LE AGGRESSIONI SI VERIFICANO PRINCIPALMENTE </a:t>
          </a:r>
          <a:r>
            <a:rPr lang="it-IT" b="1" dirty="0">
              <a:solidFill>
                <a:srgbClr val="C00000"/>
              </a:solidFill>
            </a:rPr>
            <a:t>NEI GIORNI FERIALI </a:t>
          </a:r>
          <a:r>
            <a:rPr lang="it-IT" b="1" dirty="0"/>
            <a:t>E NELLA </a:t>
          </a:r>
          <a:r>
            <a:rPr lang="it-IT" b="1" dirty="0">
              <a:solidFill>
                <a:srgbClr val="C00000"/>
              </a:solidFill>
            </a:rPr>
            <a:t>FASCIA ORARIA POMERIDIANA</a:t>
          </a:r>
          <a:r>
            <a:rPr lang="it-IT" b="1" dirty="0"/>
            <a:t>, QUANDO IL NUMERO DI ACCESSI È PIÙ ELEVATO</a:t>
          </a:r>
        </a:p>
        <a:p>
          <a:pPr marL="0" lvl="0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dirty="0">
            <a:solidFill>
              <a:srgbClr val="C00000"/>
            </a:solidFill>
          </a:endParaRPr>
        </a:p>
      </dgm:t>
    </dgm:pt>
    <dgm:pt modelId="{2EFE9882-4CCD-4875-8113-495AFF3FA029}" type="sibTrans" cxnId="{3710232D-E606-4CDF-885E-814AA268BAB9}">
      <dgm:prSet/>
      <dgm:spPr/>
      <dgm:t>
        <a:bodyPr/>
        <a:lstStyle/>
        <a:p>
          <a:endParaRPr lang="it-IT"/>
        </a:p>
      </dgm:t>
    </dgm:pt>
    <dgm:pt modelId="{5B6CAC39-4C7B-4DF0-BD45-BAD0DC7F59B0}" type="parTrans" cxnId="{3710232D-E606-4CDF-885E-814AA268BAB9}">
      <dgm:prSet/>
      <dgm:spPr/>
      <dgm:t>
        <a:bodyPr/>
        <a:lstStyle/>
        <a:p>
          <a:endParaRPr lang="it-IT"/>
        </a:p>
      </dgm:t>
    </dgm:pt>
    <dgm:pt modelId="{6C69D81A-CAB5-4C5F-BB60-D4E6FA5B8A1A}" type="pres">
      <dgm:prSet presAssocID="{2CEB1F96-B679-4B52-AEA1-14855224EBFE}" presName="compositeShape" presStyleCnt="0">
        <dgm:presLayoutVars>
          <dgm:dir/>
          <dgm:resizeHandles/>
        </dgm:presLayoutVars>
      </dgm:prSet>
      <dgm:spPr/>
    </dgm:pt>
    <dgm:pt modelId="{CB87187C-CBFF-41E6-9E63-E71FBB244965}" type="pres">
      <dgm:prSet presAssocID="{2CEB1F96-B679-4B52-AEA1-14855224EBFE}" presName="pyramid" presStyleLbl="node1" presStyleIdx="0" presStyleCnt="1" custLinFactNeighborX="-1055" custLinFactNeighborY="-1002"/>
      <dgm:spPr/>
    </dgm:pt>
    <dgm:pt modelId="{053CBE9A-EA7C-40B6-9CBB-8ED9ED218070}" type="pres">
      <dgm:prSet presAssocID="{2CEB1F96-B679-4B52-AEA1-14855224EBFE}" presName="theList" presStyleCnt="0"/>
      <dgm:spPr/>
    </dgm:pt>
    <dgm:pt modelId="{B947A00D-82AC-4407-9CF4-8575E544451E}" type="pres">
      <dgm:prSet presAssocID="{1D626C70-A20B-47D0-A81C-88332D262C2D}" presName="aNode" presStyleLbl="fgAcc1" presStyleIdx="0" presStyleCnt="2" custScaleX="212895" custScaleY="201517" custLinFactY="-39622" custLinFactNeighborX="4220" custLinFactNeighborY="-100000">
        <dgm:presLayoutVars>
          <dgm:bulletEnabled val="1"/>
        </dgm:presLayoutVars>
      </dgm:prSet>
      <dgm:spPr/>
    </dgm:pt>
    <dgm:pt modelId="{2159FA74-2B50-411A-B4B6-D9FCA4045C3B}" type="pres">
      <dgm:prSet presAssocID="{1D626C70-A20B-47D0-A81C-88332D262C2D}" presName="aSpace" presStyleCnt="0"/>
      <dgm:spPr/>
    </dgm:pt>
    <dgm:pt modelId="{82A504F0-3F09-4BEE-A9D6-87B4376A1C94}" type="pres">
      <dgm:prSet presAssocID="{7ED3EDF9-A079-43B7-A572-D9F19FE79B77}" presName="aNode" presStyleLbl="fgAcc1" presStyleIdx="1" presStyleCnt="2" custScaleX="170712" custScaleY="154249" custLinFactNeighborX="22720" custLinFactNeighborY="58969">
        <dgm:presLayoutVars>
          <dgm:bulletEnabled val="1"/>
        </dgm:presLayoutVars>
      </dgm:prSet>
      <dgm:spPr/>
    </dgm:pt>
    <dgm:pt modelId="{42D9A257-6D2F-4477-8D66-BA9DF80F1FE4}" type="pres">
      <dgm:prSet presAssocID="{7ED3EDF9-A079-43B7-A572-D9F19FE79B77}" presName="aSpace" presStyleCnt="0"/>
      <dgm:spPr/>
    </dgm:pt>
  </dgm:ptLst>
  <dgm:cxnLst>
    <dgm:cxn modelId="{3710232D-E606-4CDF-885E-814AA268BAB9}" srcId="{2CEB1F96-B679-4B52-AEA1-14855224EBFE}" destId="{1D626C70-A20B-47D0-A81C-88332D262C2D}" srcOrd="0" destOrd="0" parTransId="{5B6CAC39-4C7B-4DF0-BD45-BAD0DC7F59B0}" sibTransId="{2EFE9882-4CCD-4875-8113-495AFF3FA029}"/>
    <dgm:cxn modelId="{250F9D73-69E7-4D1A-86DE-9E5EF8A0713A}" type="presOf" srcId="{7ED3EDF9-A079-43B7-A572-D9F19FE79B77}" destId="{82A504F0-3F09-4BEE-A9D6-87B4376A1C94}" srcOrd="0" destOrd="0" presId="urn:microsoft.com/office/officeart/2005/8/layout/pyramid2"/>
    <dgm:cxn modelId="{1B5EDDB2-66F9-4FBA-8D5F-2C14EA4C2157}" srcId="{2CEB1F96-B679-4B52-AEA1-14855224EBFE}" destId="{7ED3EDF9-A079-43B7-A572-D9F19FE79B77}" srcOrd="1" destOrd="0" parTransId="{27862B45-C4B9-4E9A-886E-6363D2709E30}" sibTransId="{6B95E6D5-4D36-4995-AE29-2E526E2CB273}"/>
    <dgm:cxn modelId="{173B2FCB-30EF-439C-A8F5-F122FE86362F}" type="presOf" srcId="{2CEB1F96-B679-4B52-AEA1-14855224EBFE}" destId="{6C69D81A-CAB5-4C5F-BB60-D4E6FA5B8A1A}" srcOrd="0" destOrd="0" presId="urn:microsoft.com/office/officeart/2005/8/layout/pyramid2"/>
    <dgm:cxn modelId="{07EF32F3-08A5-410D-880F-D8BBF127E9CB}" type="presOf" srcId="{1D626C70-A20B-47D0-A81C-88332D262C2D}" destId="{B947A00D-82AC-4407-9CF4-8575E544451E}" srcOrd="0" destOrd="0" presId="urn:microsoft.com/office/officeart/2005/8/layout/pyramid2"/>
    <dgm:cxn modelId="{1D265DA8-7087-4876-A33A-0258B82C4A48}" type="presParOf" srcId="{6C69D81A-CAB5-4C5F-BB60-D4E6FA5B8A1A}" destId="{CB87187C-CBFF-41E6-9E63-E71FBB244965}" srcOrd="0" destOrd="0" presId="urn:microsoft.com/office/officeart/2005/8/layout/pyramid2"/>
    <dgm:cxn modelId="{EB378379-8DBB-4BB8-BD38-CAF812D998AD}" type="presParOf" srcId="{6C69D81A-CAB5-4C5F-BB60-D4E6FA5B8A1A}" destId="{053CBE9A-EA7C-40B6-9CBB-8ED9ED218070}" srcOrd="1" destOrd="0" presId="urn:microsoft.com/office/officeart/2005/8/layout/pyramid2"/>
    <dgm:cxn modelId="{98C4A9F5-210B-4358-B1C3-88EE3132B969}" type="presParOf" srcId="{053CBE9A-EA7C-40B6-9CBB-8ED9ED218070}" destId="{B947A00D-82AC-4407-9CF4-8575E544451E}" srcOrd="0" destOrd="0" presId="urn:microsoft.com/office/officeart/2005/8/layout/pyramid2"/>
    <dgm:cxn modelId="{29DF8CB7-351F-4985-8AB7-7AF7795C7DA9}" type="presParOf" srcId="{053CBE9A-EA7C-40B6-9CBB-8ED9ED218070}" destId="{2159FA74-2B50-411A-B4B6-D9FCA4045C3B}" srcOrd="1" destOrd="0" presId="urn:microsoft.com/office/officeart/2005/8/layout/pyramid2"/>
    <dgm:cxn modelId="{671A296C-7CF0-495B-BFF1-510113168BA2}" type="presParOf" srcId="{053CBE9A-EA7C-40B6-9CBB-8ED9ED218070}" destId="{82A504F0-3F09-4BEE-A9D6-87B4376A1C94}" srcOrd="2" destOrd="0" presId="urn:microsoft.com/office/officeart/2005/8/layout/pyramid2"/>
    <dgm:cxn modelId="{7379C77E-9F4D-4DB4-AE6F-BAAC0424F3BA}" type="presParOf" srcId="{053CBE9A-EA7C-40B6-9CBB-8ED9ED218070}" destId="{42D9A257-6D2F-4477-8D66-BA9DF80F1FE4}" srcOrd="3" destOrd="0" presId="urn:microsoft.com/office/officeart/2005/8/layout/pyramid2"/>
  </dgm:cxnLst>
  <dgm:bg/>
  <dgm:whole>
    <a:ln w="28575">
      <a:solidFill>
        <a:srgbClr val="176319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7CD586-BBC0-4A51-AC99-E33C253ED410}" type="doc">
      <dgm:prSet loTypeId="urn:microsoft.com/office/officeart/2005/8/layout/hProcess9" loCatId="process" qsTypeId="urn:microsoft.com/office/officeart/2005/8/quickstyle/simple1" qsCatId="simple" csTypeId="urn:microsoft.com/office/officeart/2005/8/colors/accent6_5" csCatId="accent6" phldr="1"/>
      <dgm:spPr/>
    </dgm:pt>
    <dgm:pt modelId="{83B4217E-4C1C-446D-873D-891252910CE3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4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1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 AZIONE PRELIMINARE ALLA VALUTAZIONE DEL RISCHIO: ISTITITUZIONE DEL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GRUPPO AZIENDALE</a:t>
          </a:r>
        </a:p>
      </dgm:t>
    </dgm:pt>
    <dgm:pt modelId="{4BBA8F98-7700-4F41-BCD2-2D403BB33585}" type="parTrans" cxnId="{A68655D0-EC22-41AD-9427-8196FA81C719}">
      <dgm:prSet/>
      <dgm:spPr/>
      <dgm:t>
        <a:bodyPr/>
        <a:lstStyle/>
        <a:p>
          <a:endParaRPr lang="it-IT"/>
        </a:p>
      </dgm:t>
    </dgm:pt>
    <dgm:pt modelId="{2C211A73-4C70-43A0-8CF7-DA9E6D818EB1}" type="sibTrans" cxnId="{A68655D0-EC22-41AD-9427-8196FA81C719}">
      <dgm:prSet/>
      <dgm:spPr/>
      <dgm:t>
        <a:bodyPr/>
        <a:lstStyle/>
        <a:p>
          <a:endParaRPr lang="it-IT"/>
        </a:p>
      </dgm:t>
    </dgm:pt>
    <dgm:pt modelId="{08C1FFC6-F1AC-4FDF-92CE-5A269B6097D7}">
      <dgm:prSet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4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3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 DEFINIZIONE DELLA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PROCEDURA DI SEGNALAZIONE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E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GESTIONE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 DEI SINGOLI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EPISODI DI VIOLENZA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SUGLI OPERATORI</a:t>
          </a:r>
        </a:p>
        <a:p>
          <a:pPr marL="0"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sz="1100" b="0" i="0" u="none" strike="noStrike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gm:t>
    </dgm:pt>
    <dgm:pt modelId="{BC332291-207E-44F0-BF38-C58B7EBCF143}" type="parTrans" cxnId="{D3CD2C01-F0B7-43B3-8A2E-54298ADF5324}">
      <dgm:prSet/>
      <dgm:spPr/>
      <dgm:t>
        <a:bodyPr/>
        <a:lstStyle/>
        <a:p>
          <a:endParaRPr lang="it-IT"/>
        </a:p>
      </dgm:t>
    </dgm:pt>
    <dgm:pt modelId="{7E67220A-2A27-4252-BF14-F3C774448ED1}" type="sibTrans" cxnId="{D3CD2C01-F0B7-43B3-8A2E-54298ADF5324}">
      <dgm:prSet/>
      <dgm:spPr/>
      <dgm:t>
        <a:bodyPr/>
        <a:lstStyle/>
        <a:p>
          <a:endParaRPr lang="it-IT"/>
        </a:p>
      </dgm:t>
    </dgm:pt>
    <dgm:pt modelId="{EC76807C-E3F6-4730-B735-06A7C0A048BC}">
      <dgm:prSet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2.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SENSIBILIZZAZIONE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DELLA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ORGANIZZAZIONE</a:t>
          </a:r>
        </a:p>
        <a:p>
          <a:endParaRPr kumimoji="0" lang="it-IT" sz="900" b="1" i="0" u="none" strike="noStrike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gm:t>
    </dgm:pt>
    <dgm:pt modelId="{FA451A97-6EAB-4DD7-8C3F-F06E65B7FD08}" type="parTrans" cxnId="{174FE548-8583-495C-85EE-1425CAB34B28}">
      <dgm:prSet/>
      <dgm:spPr/>
      <dgm:t>
        <a:bodyPr/>
        <a:lstStyle/>
        <a:p>
          <a:endParaRPr lang="it-IT"/>
        </a:p>
      </dgm:t>
    </dgm:pt>
    <dgm:pt modelId="{5D31E51D-8154-4F1B-822F-87EAA52C6F07}" type="sibTrans" cxnId="{174FE548-8583-495C-85EE-1425CAB34B28}">
      <dgm:prSet/>
      <dgm:spPr/>
      <dgm:t>
        <a:bodyPr/>
        <a:lstStyle/>
        <a:p>
          <a:endParaRPr lang="it-IT"/>
        </a:p>
      </dgm:t>
    </dgm:pt>
    <dgm:pt modelId="{64D125D5-37BA-4031-8175-7165AC50B7B7}">
      <dgm:prSet/>
      <dgm:spPr/>
      <dgm:t>
        <a:bodyPr/>
        <a:lstStyle/>
        <a:p>
          <a:pPr marL="0" marR="0" lvl="0" indent="0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4. ANALISI DEL FENOMENO E DEI FATTORI DI RISCHIO (</a:t>
          </a: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ANALISI DEGLI EVENTI VIOLENTI</a:t>
          </a: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)</a:t>
          </a:r>
        </a:p>
        <a:p>
          <a:pPr marL="0"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b="0" i="0" u="none" strike="noStrike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gm:t>
    </dgm:pt>
    <dgm:pt modelId="{76B89EE0-E348-4BE5-9110-A4D5F6C4B4E3}" type="parTrans" cxnId="{12EB427C-1D5E-40CB-B55F-494613DA9A8B}">
      <dgm:prSet/>
      <dgm:spPr/>
      <dgm:t>
        <a:bodyPr/>
        <a:lstStyle/>
        <a:p>
          <a:endParaRPr lang="it-IT"/>
        </a:p>
      </dgm:t>
    </dgm:pt>
    <dgm:pt modelId="{E6A3CD62-0902-4EB9-AF33-C27DEE61894D}" type="sibTrans" cxnId="{12EB427C-1D5E-40CB-B55F-494613DA9A8B}">
      <dgm:prSet/>
      <dgm:spPr/>
      <dgm:t>
        <a:bodyPr/>
        <a:lstStyle/>
        <a:p>
          <a:endParaRPr lang="it-IT"/>
        </a:p>
      </dgm:t>
    </dgm:pt>
    <dgm:pt modelId="{90EF269E-80A7-4DC8-916D-67A4599DAE7F}">
      <dgm:prSet/>
      <dgm:spPr/>
      <dgm:t>
        <a:bodyPr/>
        <a:lstStyle/>
        <a:p>
          <a:pPr marL="0" lvl="0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5. </a:t>
          </a: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ANALISI </a:t>
          </a: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DEI </a:t>
          </a:r>
          <a:r>
            <a:rPr kumimoji="0" lang="it-IT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RISULTATI</a:t>
          </a:r>
        </a:p>
      </dgm:t>
    </dgm:pt>
    <dgm:pt modelId="{20CA6395-BBE2-410A-AB91-A1ABBEBC3062}" type="parTrans" cxnId="{4ED49B16-9B0D-4AED-95E8-83C95BA70F34}">
      <dgm:prSet/>
      <dgm:spPr/>
      <dgm:t>
        <a:bodyPr/>
        <a:lstStyle/>
        <a:p>
          <a:endParaRPr lang="it-IT"/>
        </a:p>
      </dgm:t>
    </dgm:pt>
    <dgm:pt modelId="{8245F08D-D716-48E3-9257-77B83DDAAD62}" type="sibTrans" cxnId="{4ED49B16-9B0D-4AED-95E8-83C95BA70F34}">
      <dgm:prSet/>
      <dgm:spPr/>
      <dgm:t>
        <a:bodyPr/>
        <a:lstStyle/>
        <a:p>
          <a:endParaRPr lang="it-IT"/>
        </a:p>
      </dgm:t>
    </dgm:pt>
    <dgm:pt modelId="{55952694-3B61-46C2-B969-474AE98BEDDE}" type="pres">
      <dgm:prSet presAssocID="{2F7CD586-BBC0-4A51-AC99-E33C253ED410}" presName="CompostProcess" presStyleCnt="0">
        <dgm:presLayoutVars>
          <dgm:dir/>
          <dgm:resizeHandles val="exact"/>
        </dgm:presLayoutVars>
      </dgm:prSet>
      <dgm:spPr/>
    </dgm:pt>
    <dgm:pt modelId="{D55FF958-617D-4EC5-96EC-FE332345B346}" type="pres">
      <dgm:prSet presAssocID="{2F7CD586-BBC0-4A51-AC99-E33C253ED410}" presName="arrow" presStyleLbl="bgShp" presStyleIdx="0" presStyleCnt="1" custLinFactNeighborX="1973"/>
      <dgm:spPr/>
    </dgm:pt>
    <dgm:pt modelId="{0EF252B1-688A-43FE-8B10-0CA1FB0F5F18}" type="pres">
      <dgm:prSet presAssocID="{2F7CD586-BBC0-4A51-AC99-E33C253ED410}" presName="linearProcess" presStyleCnt="0"/>
      <dgm:spPr/>
    </dgm:pt>
    <dgm:pt modelId="{CB102D7F-7831-49DE-864B-B713FD99689B}" type="pres">
      <dgm:prSet presAssocID="{83B4217E-4C1C-446D-873D-891252910CE3}" presName="textNode" presStyleLbl="node1" presStyleIdx="0" presStyleCnt="5" custScaleX="169224" custScaleY="121347" custLinFactNeighborX="37609" custLinFactNeighborY="897">
        <dgm:presLayoutVars>
          <dgm:bulletEnabled val="1"/>
        </dgm:presLayoutVars>
      </dgm:prSet>
      <dgm:spPr/>
    </dgm:pt>
    <dgm:pt modelId="{77D8F2C3-B635-4267-A019-2E5C4826B144}" type="pres">
      <dgm:prSet presAssocID="{2C211A73-4C70-43A0-8CF7-DA9E6D818EB1}" presName="sibTrans" presStyleCnt="0"/>
      <dgm:spPr/>
    </dgm:pt>
    <dgm:pt modelId="{8B5893CD-5FDB-4843-B0F9-0A8BB1375CA0}" type="pres">
      <dgm:prSet presAssocID="{EC76807C-E3F6-4730-B735-06A7C0A048BC}" presName="textNode" presStyleLbl="node1" presStyleIdx="1" presStyleCnt="5" custScaleX="179602" custScaleY="109738" custLinFactX="45" custLinFactNeighborX="100000">
        <dgm:presLayoutVars>
          <dgm:bulletEnabled val="1"/>
        </dgm:presLayoutVars>
      </dgm:prSet>
      <dgm:spPr/>
    </dgm:pt>
    <dgm:pt modelId="{3E07D812-1DE6-405E-9AEC-343BDA803633}" type="pres">
      <dgm:prSet presAssocID="{5D31E51D-8154-4F1B-822F-87EAA52C6F07}" presName="sibTrans" presStyleCnt="0"/>
      <dgm:spPr/>
    </dgm:pt>
    <dgm:pt modelId="{C8484630-75B8-4197-ADA0-1B101D60ED87}" type="pres">
      <dgm:prSet presAssocID="{08C1FFC6-F1AC-4FDF-92CE-5A269B6097D7}" presName="textNode" presStyleLbl="node1" presStyleIdx="2" presStyleCnt="5" custScaleX="260899" custScaleY="135357" custLinFactNeighborX="91869" custLinFactNeighborY="-2393">
        <dgm:presLayoutVars>
          <dgm:bulletEnabled val="1"/>
        </dgm:presLayoutVars>
      </dgm:prSet>
      <dgm:spPr/>
    </dgm:pt>
    <dgm:pt modelId="{C580FAA1-D91A-45E3-875D-1771FCF7AF49}" type="pres">
      <dgm:prSet presAssocID="{7E67220A-2A27-4252-BF14-F3C774448ED1}" presName="sibTrans" presStyleCnt="0"/>
      <dgm:spPr/>
    </dgm:pt>
    <dgm:pt modelId="{CEFE0902-5EA6-4C1F-9EA5-814D3FA91881}" type="pres">
      <dgm:prSet presAssocID="{64D125D5-37BA-4031-8175-7165AC50B7B7}" presName="textNode" presStyleLbl="node1" presStyleIdx="3" presStyleCnt="5" custScaleX="165361" custScaleY="80990" custLinFactNeighborX="89349" custLinFactNeighborY="-957">
        <dgm:presLayoutVars>
          <dgm:bulletEnabled val="1"/>
        </dgm:presLayoutVars>
      </dgm:prSet>
      <dgm:spPr/>
    </dgm:pt>
    <dgm:pt modelId="{2E30C531-B767-4792-86F2-96F7D5198491}" type="pres">
      <dgm:prSet presAssocID="{E6A3CD62-0902-4EB9-AF33-C27DEE61894D}" presName="sibTrans" presStyleCnt="0"/>
      <dgm:spPr/>
    </dgm:pt>
    <dgm:pt modelId="{C11B4222-906B-49E5-A135-9186394C5CDE}" type="pres">
      <dgm:prSet presAssocID="{90EF269E-80A7-4DC8-916D-67A4599DAE7F}" presName="textNode" presStyleLbl="node1" presStyleIdx="4" presStyleCnt="5" custScaleX="96083" custScaleY="86556" custLinFactX="11733" custLinFactNeighborX="100000" custLinFactNeighborY="479">
        <dgm:presLayoutVars>
          <dgm:bulletEnabled val="1"/>
        </dgm:presLayoutVars>
      </dgm:prSet>
      <dgm:spPr/>
    </dgm:pt>
  </dgm:ptLst>
  <dgm:cxnLst>
    <dgm:cxn modelId="{D3CD2C01-F0B7-43B3-8A2E-54298ADF5324}" srcId="{2F7CD586-BBC0-4A51-AC99-E33C253ED410}" destId="{08C1FFC6-F1AC-4FDF-92CE-5A269B6097D7}" srcOrd="2" destOrd="0" parTransId="{BC332291-207E-44F0-BF38-C58B7EBCF143}" sibTransId="{7E67220A-2A27-4252-BF14-F3C774448ED1}"/>
    <dgm:cxn modelId="{4ED49B16-9B0D-4AED-95E8-83C95BA70F34}" srcId="{2F7CD586-BBC0-4A51-AC99-E33C253ED410}" destId="{90EF269E-80A7-4DC8-916D-67A4599DAE7F}" srcOrd="4" destOrd="0" parTransId="{20CA6395-BBE2-410A-AB91-A1ABBEBC3062}" sibTransId="{8245F08D-D716-48E3-9257-77B83DDAAD62}"/>
    <dgm:cxn modelId="{88284420-B667-4E89-8CEA-6A60DB011C0A}" type="presOf" srcId="{90EF269E-80A7-4DC8-916D-67A4599DAE7F}" destId="{C11B4222-906B-49E5-A135-9186394C5CDE}" srcOrd="0" destOrd="0" presId="urn:microsoft.com/office/officeart/2005/8/layout/hProcess9"/>
    <dgm:cxn modelId="{EE0F3B22-1CC7-49CB-B817-120688B2188F}" type="presOf" srcId="{64D125D5-37BA-4031-8175-7165AC50B7B7}" destId="{CEFE0902-5EA6-4C1F-9EA5-814D3FA91881}" srcOrd="0" destOrd="0" presId="urn:microsoft.com/office/officeart/2005/8/layout/hProcess9"/>
    <dgm:cxn modelId="{174FE548-8583-495C-85EE-1425CAB34B28}" srcId="{2F7CD586-BBC0-4A51-AC99-E33C253ED410}" destId="{EC76807C-E3F6-4730-B735-06A7C0A048BC}" srcOrd="1" destOrd="0" parTransId="{FA451A97-6EAB-4DD7-8C3F-F06E65B7FD08}" sibTransId="{5D31E51D-8154-4F1B-822F-87EAA52C6F07}"/>
    <dgm:cxn modelId="{7310037C-B959-4C4D-A770-BD4807148318}" type="presOf" srcId="{EC76807C-E3F6-4730-B735-06A7C0A048BC}" destId="{8B5893CD-5FDB-4843-B0F9-0A8BB1375CA0}" srcOrd="0" destOrd="0" presId="urn:microsoft.com/office/officeart/2005/8/layout/hProcess9"/>
    <dgm:cxn modelId="{12EB427C-1D5E-40CB-B55F-494613DA9A8B}" srcId="{2F7CD586-BBC0-4A51-AC99-E33C253ED410}" destId="{64D125D5-37BA-4031-8175-7165AC50B7B7}" srcOrd="3" destOrd="0" parTransId="{76B89EE0-E348-4BE5-9110-A4D5F6C4B4E3}" sibTransId="{E6A3CD62-0902-4EB9-AF33-C27DEE61894D}"/>
    <dgm:cxn modelId="{F94EC3A4-FB00-4FE1-835B-299D94974E80}" type="presOf" srcId="{83B4217E-4C1C-446D-873D-891252910CE3}" destId="{CB102D7F-7831-49DE-864B-B713FD99689B}" srcOrd="0" destOrd="0" presId="urn:microsoft.com/office/officeart/2005/8/layout/hProcess9"/>
    <dgm:cxn modelId="{BE0243B4-78B6-4AB5-BED1-29B648D7DBC5}" type="presOf" srcId="{2F7CD586-BBC0-4A51-AC99-E33C253ED410}" destId="{55952694-3B61-46C2-B969-474AE98BEDDE}" srcOrd="0" destOrd="0" presId="urn:microsoft.com/office/officeart/2005/8/layout/hProcess9"/>
    <dgm:cxn modelId="{FC8F71BA-0E84-414E-AE78-ADAE3AA92A7A}" type="presOf" srcId="{08C1FFC6-F1AC-4FDF-92CE-5A269B6097D7}" destId="{C8484630-75B8-4197-ADA0-1B101D60ED87}" srcOrd="0" destOrd="0" presId="urn:microsoft.com/office/officeart/2005/8/layout/hProcess9"/>
    <dgm:cxn modelId="{A68655D0-EC22-41AD-9427-8196FA81C719}" srcId="{2F7CD586-BBC0-4A51-AC99-E33C253ED410}" destId="{83B4217E-4C1C-446D-873D-891252910CE3}" srcOrd="0" destOrd="0" parTransId="{4BBA8F98-7700-4F41-BCD2-2D403BB33585}" sibTransId="{2C211A73-4C70-43A0-8CF7-DA9E6D818EB1}"/>
    <dgm:cxn modelId="{78A002E1-8B23-480F-A83A-EE6A1B58B603}" type="presParOf" srcId="{55952694-3B61-46C2-B969-474AE98BEDDE}" destId="{D55FF958-617D-4EC5-96EC-FE332345B346}" srcOrd="0" destOrd="0" presId="urn:microsoft.com/office/officeart/2005/8/layout/hProcess9"/>
    <dgm:cxn modelId="{41E2B637-F0B7-48D7-8932-E8368D08F49F}" type="presParOf" srcId="{55952694-3B61-46C2-B969-474AE98BEDDE}" destId="{0EF252B1-688A-43FE-8B10-0CA1FB0F5F18}" srcOrd="1" destOrd="0" presId="urn:microsoft.com/office/officeart/2005/8/layout/hProcess9"/>
    <dgm:cxn modelId="{87F9A0F7-6E29-40A9-9A66-570AF9A57D6A}" type="presParOf" srcId="{0EF252B1-688A-43FE-8B10-0CA1FB0F5F18}" destId="{CB102D7F-7831-49DE-864B-B713FD99689B}" srcOrd="0" destOrd="0" presId="urn:microsoft.com/office/officeart/2005/8/layout/hProcess9"/>
    <dgm:cxn modelId="{C762F8D0-078A-4FB3-97E9-C6D7ADEB1CFC}" type="presParOf" srcId="{0EF252B1-688A-43FE-8B10-0CA1FB0F5F18}" destId="{77D8F2C3-B635-4267-A019-2E5C4826B144}" srcOrd="1" destOrd="0" presId="urn:microsoft.com/office/officeart/2005/8/layout/hProcess9"/>
    <dgm:cxn modelId="{BDF85E09-2025-4E49-87DF-C9A3C301C7F2}" type="presParOf" srcId="{0EF252B1-688A-43FE-8B10-0CA1FB0F5F18}" destId="{8B5893CD-5FDB-4843-B0F9-0A8BB1375CA0}" srcOrd="2" destOrd="0" presId="urn:microsoft.com/office/officeart/2005/8/layout/hProcess9"/>
    <dgm:cxn modelId="{0B988292-11D0-4248-BB0E-C769F1810C6F}" type="presParOf" srcId="{0EF252B1-688A-43FE-8B10-0CA1FB0F5F18}" destId="{3E07D812-1DE6-405E-9AEC-343BDA803633}" srcOrd="3" destOrd="0" presId="urn:microsoft.com/office/officeart/2005/8/layout/hProcess9"/>
    <dgm:cxn modelId="{D0DBF7AB-708C-472D-8598-54FE7B725A34}" type="presParOf" srcId="{0EF252B1-688A-43FE-8B10-0CA1FB0F5F18}" destId="{C8484630-75B8-4197-ADA0-1B101D60ED87}" srcOrd="4" destOrd="0" presId="urn:microsoft.com/office/officeart/2005/8/layout/hProcess9"/>
    <dgm:cxn modelId="{E17D1D66-78DD-4734-8765-9042DBAEAE1B}" type="presParOf" srcId="{0EF252B1-688A-43FE-8B10-0CA1FB0F5F18}" destId="{C580FAA1-D91A-45E3-875D-1771FCF7AF49}" srcOrd="5" destOrd="0" presId="urn:microsoft.com/office/officeart/2005/8/layout/hProcess9"/>
    <dgm:cxn modelId="{A2FC8DEE-D831-4F74-8978-7B58341EBC14}" type="presParOf" srcId="{0EF252B1-688A-43FE-8B10-0CA1FB0F5F18}" destId="{CEFE0902-5EA6-4C1F-9EA5-814D3FA91881}" srcOrd="6" destOrd="0" presId="urn:microsoft.com/office/officeart/2005/8/layout/hProcess9"/>
    <dgm:cxn modelId="{D4F5626E-B76C-4252-AE27-C0D376ADC5D7}" type="presParOf" srcId="{0EF252B1-688A-43FE-8B10-0CA1FB0F5F18}" destId="{2E30C531-B767-4792-86F2-96F7D5198491}" srcOrd="7" destOrd="0" presId="urn:microsoft.com/office/officeart/2005/8/layout/hProcess9"/>
    <dgm:cxn modelId="{025EB7CB-A0B6-4667-9D7C-EA33AF7CDF4F}" type="presParOf" srcId="{0EF252B1-688A-43FE-8B10-0CA1FB0F5F18}" destId="{C11B4222-906B-49E5-A135-9186394C5CDE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F7CD586-BBC0-4A51-AC99-E33C253ED410}" type="doc">
      <dgm:prSet loTypeId="urn:microsoft.com/office/officeart/2005/8/layout/hProcess9" loCatId="process" qsTypeId="urn:microsoft.com/office/officeart/2005/8/quickstyle/simple1" qsCatId="simple" csTypeId="urn:microsoft.com/office/officeart/2005/8/colors/accent6_5" csCatId="accent6" phldr="1"/>
      <dgm:spPr/>
    </dgm:pt>
    <dgm:pt modelId="{08C1FFC6-F1AC-4FDF-92CE-5A269B6097D7}">
      <dgm:prSet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7.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ATTUAZIONE DEL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PROGRAMMA DI INTERVENTO</a:t>
          </a:r>
          <a:endParaRPr kumimoji="0" lang="it-IT" sz="1600" b="0" i="0" u="none" strike="noStrike" cap="none" spc="0" normalizeH="0" baseline="0" noProof="0" dirty="0">
            <a:ln>
              <a:noFill/>
            </a:ln>
            <a:solidFill>
              <a:srgbClr val="C00000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gm:t>
    </dgm:pt>
    <dgm:pt modelId="{BC332291-207E-44F0-BF38-C58B7EBCF143}" type="parTrans" cxnId="{D3CD2C01-F0B7-43B3-8A2E-54298ADF5324}">
      <dgm:prSet/>
      <dgm:spPr/>
      <dgm:t>
        <a:bodyPr/>
        <a:lstStyle/>
        <a:p>
          <a:pPr algn="ctr"/>
          <a:endParaRPr lang="it-IT"/>
        </a:p>
      </dgm:t>
    </dgm:pt>
    <dgm:pt modelId="{7E67220A-2A27-4252-BF14-F3C774448ED1}" type="sibTrans" cxnId="{D3CD2C01-F0B7-43B3-8A2E-54298ADF5324}">
      <dgm:prSet/>
      <dgm:spPr/>
      <dgm:t>
        <a:bodyPr/>
        <a:lstStyle/>
        <a:p>
          <a:pPr algn="ctr"/>
          <a:endParaRPr lang="it-IT"/>
        </a:p>
      </dgm:t>
    </dgm:pt>
    <dgm:pt modelId="{EC76807C-E3F6-4730-B735-06A7C0A048BC}">
      <dgm:prSet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6</a:t>
          </a:r>
          <a:r>
            <a:rPr kumimoji="0" lang="it-IT" sz="18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</a:t>
          </a:r>
          <a:r>
            <a:rPr kumimoji="0" lang="it-IT" sz="18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DEFINIZIONE DELLE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AZIONI PREVENTIVE/CORRETTIVE</a:t>
          </a:r>
        </a:p>
      </dgm:t>
    </dgm:pt>
    <dgm:pt modelId="{FA451A97-6EAB-4DD7-8C3F-F06E65B7FD08}" type="parTrans" cxnId="{174FE548-8583-495C-85EE-1425CAB34B28}">
      <dgm:prSet/>
      <dgm:spPr/>
      <dgm:t>
        <a:bodyPr/>
        <a:lstStyle/>
        <a:p>
          <a:pPr algn="ctr"/>
          <a:endParaRPr lang="it-IT"/>
        </a:p>
      </dgm:t>
    </dgm:pt>
    <dgm:pt modelId="{5D31E51D-8154-4F1B-822F-87EAA52C6F07}" type="sibTrans" cxnId="{174FE548-8583-495C-85EE-1425CAB34B28}">
      <dgm:prSet/>
      <dgm:spPr/>
      <dgm:t>
        <a:bodyPr/>
        <a:lstStyle/>
        <a:p>
          <a:pPr algn="ctr"/>
          <a:endParaRPr lang="it-IT"/>
        </a:p>
      </dgm:t>
    </dgm:pt>
    <dgm:pt modelId="{64D125D5-37BA-4031-8175-7165AC50B7B7}">
      <dgm:prSet custT="1"/>
      <dgm:spPr/>
      <dgm:t>
        <a:bodyPr/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8</a:t>
          </a:r>
          <a:r>
            <a:rPr kumimoji="0" lang="it-IT" sz="1600" b="0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</a:t>
          </a:r>
          <a:r>
            <a:rPr kumimoji="0" lang="it-IT" sz="1600" b="0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MONITORAGGIO</a:t>
          </a:r>
          <a:endParaRPr kumimoji="0" lang="it-IT" sz="1600" b="1" i="0" u="none" strike="noStrike" cap="none" spc="0" normalizeH="0" baseline="0" noProof="0" dirty="0">
            <a:ln>
              <a:noFill/>
            </a:ln>
            <a:solidFill>
              <a:srgbClr val="C00000"/>
            </a:solidFill>
            <a:effectLst/>
            <a:uLnTx/>
            <a:uFillTx/>
            <a:latin typeface="+mn-lt"/>
            <a:ea typeface="Google Sans Text"/>
            <a:cs typeface="Google Sans Text"/>
          </a:endParaRP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sz="4400" b="0" i="0" u="none" strike="noStrike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gm:t>
    </dgm:pt>
    <dgm:pt modelId="{76B89EE0-E348-4BE5-9110-A4D5F6C4B4E3}" type="parTrans" cxnId="{12EB427C-1D5E-40CB-B55F-494613DA9A8B}">
      <dgm:prSet/>
      <dgm:spPr/>
      <dgm:t>
        <a:bodyPr/>
        <a:lstStyle/>
        <a:p>
          <a:pPr algn="ctr"/>
          <a:endParaRPr lang="it-IT"/>
        </a:p>
      </dgm:t>
    </dgm:pt>
    <dgm:pt modelId="{E6A3CD62-0902-4EB9-AF33-C27DEE61894D}" type="sibTrans" cxnId="{12EB427C-1D5E-40CB-B55F-494613DA9A8B}">
      <dgm:prSet/>
      <dgm:spPr/>
      <dgm:t>
        <a:bodyPr/>
        <a:lstStyle/>
        <a:p>
          <a:pPr algn="ctr"/>
          <a:endParaRPr lang="it-IT"/>
        </a:p>
      </dgm:t>
    </dgm:pt>
    <dgm:pt modelId="{90EF269E-80A7-4DC8-916D-67A4599DAE7F}">
      <dgm:prSet custT="1"/>
      <dgm:spPr/>
      <dgm:t>
        <a:bodyPr/>
        <a:lstStyle/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9. </a:t>
          </a:r>
          <a:r>
            <a:rPr kumimoji="0" lang="it-IT" sz="1600" b="1" i="0" u="none" strike="noStrike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RIESAME</a:t>
          </a:r>
        </a:p>
      </dgm:t>
    </dgm:pt>
    <dgm:pt modelId="{20CA6395-BBE2-410A-AB91-A1ABBEBC3062}" type="parTrans" cxnId="{4ED49B16-9B0D-4AED-95E8-83C95BA70F34}">
      <dgm:prSet/>
      <dgm:spPr/>
      <dgm:t>
        <a:bodyPr/>
        <a:lstStyle/>
        <a:p>
          <a:pPr algn="ctr"/>
          <a:endParaRPr lang="it-IT"/>
        </a:p>
      </dgm:t>
    </dgm:pt>
    <dgm:pt modelId="{8245F08D-D716-48E3-9257-77B83DDAAD62}" type="sibTrans" cxnId="{4ED49B16-9B0D-4AED-95E8-83C95BA70F34}">
      <dgm:prSet/>
      <dgm:spPr/>
      <dgm:t>
        <a:bodyPr/>
        <a:lstStyle/>
        <a:p>
          <a:pPr algn="ctr"/>
          <a:endParaRPr lang="it-IT"/>
        </a:p>
      </dgm:t>
    </dgm:pt>
    <dgm:pt modelId="{55952694-3B61-46C2-B969-474AE98BEDDE}" type="pres">
      <dgm:prSet presAssocID="{2F7CD586-BBC0-4A51-AC99-E33C253ED410}" presName="CompostProcess" presStyleCnt="0">
        <dgm:presLayoutVars>
          <dgm:dir/>
          <dgm:resizeHandles val="exact"/>
        </dgm:presLayoutVars>
      </dgm:prSet>
      <dgm:spPr/>
    </dgm:pt>
    <dgm:pt modelId="{D55FF958-617D-4EC5-96EC-FE332345B346}" type="pres">
      <dgm:prSet presAssocID="{2F7CD586-BBC0-4A51-AC99-E33C253ED410}" presName="arrow" presStyleLbl="bgShp" presStyleIdx="0" presStyleCnt="1" custLinFactNeighborX="8105" custLinFactNeighborY="5552"/>
      <dgm:spPr/>
    </dgm:pt>
    <dgm:pt modelId="{0EF252B1-688A-43FE-8B10-0CA1FB0F5F18}" type="pres">
      <dgm:prSet presAssocID="{2F7CD586-BBC0-4A51-AC99-E33C253ED410}" presName="linearProcess" presStyleCnt="0"/>
      <dgm:spPr/>
    </dgm:pt>
    <dgm:pt modelId="{8B5893CD-5FDB-4843-B0F9-0A8BB1375CA0}" type="pres">
      <dgm:prSet presAssocID="{EC76807C-E3F6-4730-B735-06A7C0A048BC}" presName="textNode" presStyleLbl="node1" presStyleIdx="0" presStyleCnt="4" custScaleX="269793" custScaleY="109738" custLinFactX="45" custLinFactNeighborX="100000">
        <dgm:presLayoutVars>
          <dgm:bulletEnabled val="1"/>
        </dgm:presLayoutVars>
      </dgm:prSet>
      <dgm:spPr/>
    </dgm:pt>
    <dgm:pt modelId="{3E07D812-1DE6-405E-9AEC-343BDA803633}" type="pres">
      <dgm:prSet presAssocID="{5D31E51D-8154-4F1B-822F-87EAA52C6F07}" presName="sibTrans" presStyleCnt="0"/>
      <dgm:spPr/>
    </dgm:pt>
    <dgm:pt modelId="{C8484630-75B8-4197-ADA0-1B101D60ED87}" type="pres">
      <dgm:prSet presAssocID="{08C1FFC6-F1AC-4FDF-92CE-5A269B6097D7}" presName="textNode" presStyleLbl="node1" presStyleIdx="1" presStyleCnt="4" custScaleX="260899" custScaleY="135357" custLinFactNeighborX="60892" custLinFactNeighborY="958">
        <dgm:presLayoutVars>
          <dgm:bulletEnabled val="1"/>
        </dgm:presLayoutVars>
      </dgm:prSet>
      <dgm:spPr/>
    </dgm:pt>
    <dgm:pt modelId="{C580FAA1-D91A-45E3-875D-1771FCF7AF49}" type="pres">
      <dgm:prSet presAssocID="{7E67220A-2A27-4252-BF14-F3C774448ED1}" presName="sibTrans" presStyleCnt="0"/>
      <dgm:spPr/>
    </dgm:pt>
    <dgm:pt modelId="{CEFE0902-5EA6-4C1F-9EA5-814D3FA91881}" type="pres">
      <dgm:prSet presAssocID="{64D125D5-37BA-4031-8175-7165AC50B7B7}" presName="textNode" presStyleLbl="node1" presStyleIdx="2" presStyleCnt="4" custScaleX="239436" custScaleY="92504" custLinFactNeighborX="7309" custLinFactNeighborY="2394">
        <dgm:presLayoutVars>
          <dgm:bulletEnabled val="1"/>
        </dgm:presLayoutVars>
      </dgm:prSet>
      <dgm:spPr/>
    </dgm:pt>
    <dgm:pt modelId="{2E30C531-B767-4792-86F2-96F7D5198491}" type="pres">
      <dgm:prSet presAssocID="{E6A3CD62-0902-4EB9-AF33-C27DEE61894D}" presName="sibTrans" presStyleCnt="0"/>
      <dgm:spPr/>
    </dgm:pt>
    <dgm:pt modelId="{C11B4222-906B-49E5-A135-9186394C5CDE}" type="pres">
      <dgm:prSet presAssocID="{90EF269E-80A7-4DC8-916D-67A4599DAE7F}" presName="textNode" presStyleLbl="node1" presStyleIdx="3" presStyleCnt="4" custScaleX="180314" custScaleY="98019" custLinFactNeighborX="-56667" custLinFactNeighborY="1915">
        <dgm:presLayoutVars>
          <dgm:bulletEnabled val="1"/>
        </dgm:presLayoutVars>
      </dgm:prSet>
      <dgm:spPr/>
    </dgm:pt>
  </dgm:ptLst>
  <dgm:cxnLst>
    <dgm:cxn modelId="{D3CD2C01-F0B7-43B3-8A2E-54298ADF5324}" srcId="{2F7CD586-BBC0-4A51-AC99-E33C253ED410}" destId="{08C1FFC6-F1AC-4FDF-92CE-5A269B6097D7}" srcOrd="1" destOrd="0" parTransId="{BC332291-207E-44F0-BF38-C58B7EBCF143}" sibTransId="{7E67220A-2A27-4252-BF14-F3C774448ED1}"/>
    <dgm:cxn modelId="{4ED49B16-9B0D-4AED-95E8-83C95BA70F34}" srcId="{2F7CD586-BBC0-4A51-AC99-E33C253ED410}" destId="{90EF269E-80A7-4DC8-916D-67A4599DAE7F}" srcOrd="3" destOrd="0" parTransId="{20CA6395-BBE2-410A-AB91-A1ABBEBC3062}" sibTransId="{8245F08D-D716-48E3-9257-77B83DDAAD62}"/>
    <dgm:cxn modelId="{88284420-B667-4E89-8CEA-6A60DB011C0A}" type="presOf" srcId="{90EF269E-80A7-4DC8-916D-67A4599DAE7F}" destId="{C11B4222-906B-49E5-A135-9186394C5CDE}" srcOrd="0" destOrd="0" presId="urn:microsoft.com/office/officeart/2005/8/layout/hProcess9"/>
    <dgm:cxn modelId="{EE0F3B22-1CC7-49CB-B817-120688B2188F}" type="presOf" srcId="{64D125D5-37BA-4031-8175-7165AC50B7B7}" destId="{CEFE0902-5EA6-4C1F-9EA5-814D3FA91881}" srcOrd="0" destOrd="0" presId="urn:microsoft.com/office/officeart/2005/8/layout/hProcess9"/>
    <dgm:cxn modelId="{174FE548-8583-495C-85EE-1425CAB34B28}" srcId="{2F7CD586-BBC0-4A51-AC99-E33C253ED410}" destId="{EC76807C-E3F6-4730-B735-06A7C0A048BC}" srcOrd="0" destOrd="0" parTransId="{FA451A97-6EAB-4DD7-8C3F-F06E65B7FD08}" sibTransId="{5D31E51D-8154-4F1B-822F-87EAA52C6F07}"/>
    <dgm:cxn modelId="{7310037C-B959-4C4D-A770-BD4807148318}" type="presOf" srcId="{EC76807C-E3F6-4730-B735-06A7C0A048BC}" destId="{8B5893CD-5FDB-4843-B0F9-0A8BB1375CA0}" srcOrd="0" destOrd="0" presId="urn:microsoft.com/office/officeart/2005/8/layout/hProcess9"/>
    <dgm:cxn modelId="{12EB427C-1D5E-40CB-B55F-494613DA9A8B}" srcId="{2F7CD586-BBC0-4A51-AC99-E33C253ED410}" destId="{64D125D5-37BA-4031-8175-7165AC50B7B7}" srcOrd="2" destOrd="0" parTransId="{76B89EE0-E348-4BE5-9110-A4D5F6C4B4E3}" sibTransId="{E6A3CD62-0902-4EB9-AF33-C27DEE61894D}"/>
    <dgm:cxn modelId="{BE0243B4-78B6-4AB5-BED1-29B648D7DBC5}" type="presOf" srcId="{2F7CD586-BBC0-4A51-AC99-E33C253ED410}" destId="{55952694-3B61-46C2-B969-474AE98BEDDE}" srcOrd="0" destOrd="0" presId="urn:microsoft.com/office/officeart/2005/8/layout/hProcess9"/>
    <dgm:cxn modelId="{FC8F71BA-0E84-414E-AE78-ADAE3AA92A7A}" type="presOf" srcId="{08C1FFC6-F1AC-4FDF-92CE-5A269B6097D7}" destId="{C8484630-75B8-4197-ADA0-1B101D60ED87}" srcOrd="0" destOrd="0" presId="urn:microsoft.com/office/officeart/2005/8/layout/hProcess9"/>
    <dgm:cxn modelId="{78A002E1-8B23-480F-A83A-EE6A1B58B603}" type="presParOf" srcId="{55952694-3B61-46C2-B969-474AE98BEDDE}" destId="{D55FF958-617D-4EC5-96EC-FE332345B346}" srcOrd="0" destOrd="0" presId="urn:microsoft.com/office/officeart/2005/8/layout/hProcess9"/>
    <dgm:cxn modelId="{41E2B637-F0B7-48D7-8932-E8368D08F49F}" type="presParOf" srcId="{55952694-3B61-46C2-B969-474AE98BEDDE}" destId="{0EF252B1-688A-43FE-8B10-0CA1FB0F5F18}" srcOrd="1" destOrd="0" presId="urn:microsoft.com/office/officeart/2005/8/layout/hProcess9"/>
    <dgm:cxn modelId="{BDF85E09-2025-4E49-87DF-C9A3C301C7F2}" type="presParOf" srcId="{0EF252B1-688A-43FE-8B10-0CA1FB0F5F18}" destId="{8B5893CD-5FDB-4843-B0F9-0A8BB1375CA0}" srcOrd="0" destOrd="0" presId="urn:microsoft.com/office/officeart/2005/8/layout/hProcess9"/>
    <dgm:cxn modelId="{0B988292-11D0-4248-BB0E-C769F1810C6F}" type="presParOf" srcId="{0EF252B1-688A-43FE-8B10-0CA1FB0F5F18}" destId="{3E07D812-1DE6-405E-9AEC-343BDA803633}" srcOrd="1" destOrd="0" presId="urn:microsoft.com/office/officeart/2005/8/layout/hProcess9"/>
    <dgm:cxn modelId="{D0DBF7AB-708C-472D-8598-54FE7B725A34}" type="presParOf" srcId="{0EF252B1-688A-43FE-8B10-0CA1FB0F5F18}" destId="{C8484630-75B8-4197-ADA0-1B101D60ED87}" srcOrd="2" destOrd="0" presId="urn:microsoft.com/office/officeart/2005/8/layout/hProcess9"/>
    <dgm:cxn modelId="{E17D1D66-78DD-4734-8765-9042DBAEAE1B}" type="presParOf" srcId="{0EF252B1-688A-43FE-8B10-0CA1FB0F5F18}" destId="{C580FAA1-D91A-45E3-875D-1771FCF7AF49}" srcOrd="3" destOrd="0" presId="urn:microsoft.com/office/officeart/2005/8/layout/hProcess9"/>
    <dgm:cxn modelId="{A2FC8DEE-D831-4F74-8978-7B58341EBC14}" type="presParOf" srcId="{0EF252B1-688A-43FE-8B10-0CA1FB0F5F18}" destId="{CEFE0902-5EA6-4C1F-9EA5-814D3FA91881}" srcOrd="4" destOrd="0" presId="urn:microsoft.com/office/officeart/2005/8/layout/hProcess9"/>
    <dgm:cxn modelId="{D4F5626E-B76C-4252-AE27-C0D376ADC5D7}" type="presParOf" srcId="{0EF252B1-688A-43FE-8B10-0CA1FB0F5F18}" destId="{2E30C531-B767-4792-86F2-96F7D5198491}" srcOrd="5" destOrd="0" presId="urn:microsoft.com/office/officeart/2005/8/layout/hProcess9"/>
    <dgm:cxn modelId="{025EB7CB-A0B6-4667-9D7C-EA33AF7CDF4F}" type="presParOf" srcId="{0EF252B1-688A-43FE-8B10-0CA1FB0F5F18}" destId="{C11B4222-906B-49E5-A135-9186394C5CD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4787D2-76DE-4F34-8C8C-BC9F6EAEC99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D844986-9453-470F-B08C-911FBB4E9F7F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1800" b="1" dirty="0">
              <a:solidFill>
                <a:srgbClr val="C00000"/>
              </a:solidFill>
            </a:rPr>
            <a:t>PREVENZIONE PRIMARIA</a:t>
          </a:r>
        </a:p>
        <a:p>
          <a:r>
            <a:rPr lang="it-IT" sz="1600" b="1" dirty="0">
              <a:solidFill>
                <a:schemeClr val="tx1"/>
              </a:solidFill>
            </a:rPr>
            <a:t>MIRA AD OSTACOLARE L’INSORGENZA DELLA VIOLENZA, COMBATTENDO LE </a:t>
          </a:r>
          <a:r>
            <a:rPr lang="it-IT" sz="1600" b="1" dirty="0">
              <a:solidFill>
                <a:srgbClr val="C00000"/>
              </a:solidFill>
            </a:rPr>
            <a:t>CAUSE, I FATTORI PREDISPONENTI </a:t>
          </a:r>
          <a:r>
            <a:rPr lang="it-IT" sz="1600" b="1" dirty="0">
              <a:solidFill>
                <a:schemeClr val="tx1"/>
              </a:solidFill>
            </a:rPr>
            <a:t>E I COMPORTAMENTI SCORRETTI</a:t>
          </a:r>
        </a:p>
      </dgm:t>
    </dgm:pt>
    <dgm:pt modelId="{C43FD9C2-2090-42E2-B882-FD60F9F2651D}" type="parTrans" cxnId="{B1052564-0FD5-4F8B-B389-18109DA37E3A}">
      <dgm:prSet/>
      <dgm:spPr/>
      <dgm:t>
        <a:bodyPr/>
        <a:lstStyle/>
        <a:p>
          <a:endParaRPr lang="it-IT"/>
        </a:p>
      </dgm:t>
    </dgm:pt>
    <dgm:pt modelId="{75DA05C5-40D6-49D6-80D3-91406599BF4D}" type="sibTrans" cxnId="{B1052564-0FD5-4F8B-B389-18109DA37E3A}">
      <dgm:prSet/>
      <dgm:spPr/>
      <dgm:t>
        <a:bodyPr/>
        <a:lstStyle/>
        <a:p>
          <a:endParaRPr lang="it-IT"/>
        </a:p>
      </dgm:t>
    </dgm:pt>
    <dgm:pt modelId="{AE1235F7-7660-4B02-9766-252F237FB6C8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it-IT" sz="1800" b="1" dirty="0">
              <a:solidFill>
                <a:srgbClr val="C00000"/>
              </a:solidFill>
            </a:rPr>
            <a:t>PREVENZIONE SECONDARIA</a:t>
          </a:r>
          <a:endParaRPr lang="it-IT" sz="1800" dirty="0">
            <a:solidFill>
              <a:srgbClr val="C00000"/>
            </a:solidFill>
          </a:endParaRPr>
        </a:p>
        <a:p>
          <a:r>
            <a:rPr lang="it-IT" sz="1600" b="1" dirty="0">
              <a:solidFill>
                <a:srgbClr val="C00000"/>
              </a:solidFill>
            </a:rPr>
            <a:t>INTERVENTI</a:t>
          </a:r>
          <a:r>
            <a:rPr lang="it-IT" sz="1600" b="1" dirty="0">
              <a:solidFill>
                <a:schemeClr val="tx1"/>
              </a:solidFill>
            </a:rPr>
            <a:t> INDIRIZZATI A </a:t>
          </a:r>
          <a:r>
            <a:rPr lang="it-IT" sz="1600" b="1" dirty="0">
              <a:solidFill>
                <a:srgbClr val="C00000"/>
              </a:solidFill>
            </a:rPr>
            <a:t>COLORO CHE SONO A RISCHIO </a:t>
          </a:r>
          <a:r>
            <a:rPr lang="it-IT" sz="1600" b="1" dirty="0">
              <a:solidFill>
                <a:schemeClr val="tx1"/>
              </a:solidFill>
            </a:rPr>
            <a:t>DI SUBIRE VIOLENZE E SI CONCENTRA SULL’ </a:t>
          </a:r>
          <a:r>
            <a:rPr lang="it-IT" sz="1600" b="1" dirty="0">
              <a:solidFill>
                <a:srgbClr val="C00000"/>
              </a:solidFill>
            </a:rPr>
            <a:t>EMERSIONE </a:t>
          </a:r>
          <a:r>
            <a:rPr lang="it-IT" sz="1600" b="1" dirty="0">
              <a:solidFill>
                <a:schemeClr val="tx1"/>
              </a:solidFill>
            </a:rPr>
            <a:t>E </a:t>
          </a:r>
          <a:r>
            <a:rPr lang="it-IT" sz="1600" b="1" dirty="0">
              <a:solidFill>
                <a:srgbClr val="C00000"/>
              </a:solidFill>
            </a:rPr>
            <a:t>INDIVIDUAZIONE </a:t>
          </a:r>
          <a:r>
            <a:rPr lang="it-IT" sz="1600" b="1" dirty="0">
              <a:solidFill>
                <a:schemeClr val="tx1"/>
              </a:solidFill>
            </a:rPr>
            <a:t>DEI </a:t>
          </a:r>
          <a:r>
            <a:rPr lang="it-IT" sz="1600" b="1" dirty="0">
              <a:solidFill>
                <a:srgbClr val="C00000"/>
              </a:solidFill>
            </a:rPr>
            <a:t>CASI</a:t>
          </a:r>
        </a:p>
      </dgm:t>
    </dgm:pt>
    <dgm:pt modelId="{79234D4E-8125-41EC-9FEC-1B4FDCC3FF1F}" type="parTrans" cxnId="{FB0B3C21-6969-41B6-85F8-4AE791852D96}">
      <dgm:prSet/>
      <dgm:spPr/>
      <dgm:t>
        <a:bodyPr/>
        <a:lstStyle/>
        <a:p>
          <a:endParaRPr lang="it-IT"/>
        </a:p>
      </dgm:t>
    </dgm:pt>
    <dgm:pt modelId="{45C8DC2F-5291-449F-86E2-13BED50ACE93}" type="sibTrans" cxnId="{FB0B3C21-6969-41B6-85F8-4AE791852D96}">
      <dgm:prSet/>
      <dgm:spPr/>
      <dgm:t>
        <a:bodyPr/>
        <a:lstStyle/>
        <a:p>
          <a:endParaRPr lang="it-IT"/>
        </a:p>
      </dgm:t>
    </dgm:pt>
    <dgm:pt modelId="{D5A733C5-91AC-4929-B7A7-E59DE22931D4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>
            <a:spcAft>
              <a:spcPts val="0"/>
            </a:spcAft>
          </a:pPr>
          <a:r>
            <a:rPr lang="it-IT" sz="1800" b="1" dirty="0">
              <a:solidFill>
                <a:srgbClr val="C00000"/>
              </a:solidFill>
            </a:rPr>
            <a:t>PREVENZIONE TERZIARIA</a:t>
          </a:r>
        </a:p>
        <a:p>
          <a:pPr>
            <a:spcAft>
              <a:spcPct val="35000"/>
            </a:spcAft>
          </a:pPr>
          <a:r>
            <a:rPr lang="it-IT" sz="1800" b="1" dirty="0">
              <a:solidFill>
                <a:schemeClr val="tx1"/>
              </a:solidFill>
            </a:rPr>
            <a:t>(O PROTEZIONE):</a:t>
          </a:r>
        </a:p>
        <a:p>
          <a:pPr>
            <a:spcAft>
              <a:spcPct val="35000"/>
            </a:spcAft>
          </a:pPr>
          <a:r>
            <a:rPr lang="it-IT" sz="1600" b="1" dirty="0">
              <a:solidFill>
                <a:schemeClr val="tx1"/>
              </a:solidFill>
            </a:rPr>
            <a:t>AZIONI E INTERVENTI CHE </a:t>
          </a:r>
          <a:r>
            <a:rPr lang="it-IT" sz="1600" b="1" dirty="0">
              <a:solidFill>
                <a:srgbClr val="C00000"/>
              </a:solidFill>
            </a:rPr>
            <a:t>SEGUONO ALLA RICHIESTA DI AIUTO </a:t>
          </a:r>
          <a:r>
            <a:rPr lang="it-IT" sz="1600" b="1" dirty="0">
              <a:solidFill>
                <a:schemeClr val="tx1"/>
              </a:solidFill>
            </a:rPr>
            <a:t>DELL’ OPERATORE CHE SUBISCE VIOLENZA</a:t>
          </a:r>
          <a:endParaRPr lang="it-IT" sz="1600" b="1" dirty="0"/>
        </a:p>
      </dgm:t>
    </dgm:pt>
    <dgm:pt modelId="{28DDD5A3-39CA-4068-8851-3D20FC3D7F81}" type="parTrans" cxnId="{3227019E-81A6-447F-B519-9D28241E2DD6}">
      <dgm:prSet/>
      <dgm:spPr/>
      <dgm:t>
        <a:bodyPr/>
        <a:lstStyle/>
        <a:p>
          <a:endParaRPr lang="it-IT"/>
        </a:p>
      </dgm:t>
    </dgm:pt>
    <dgm:pt modelId="{399ADB23-1FC2-408C-BB98-DB3309C75F93}" type="sibTrans" cxnId="{3227019E-81A6-447F-B519-9D28241E2DD6}">
      <dgm:prSet/>
      <dgm:spPr/>
      <dgm:t>
        <a:bodyPr/>
        <a:lstStyle/>
        <a:p>
          <a:endParaRPr lang="it-IT"/>
        </a:p>
      </dgm:t>
    </dgm:pt>
    <dgm:pt modelId="{4BFB59A2-69AD-4905-A273-BC1BA52A26AA}" type="pres">
      <dgm:prSet presAssocID="{464787D2-76DE-4F34-8C8C-BC9F6EAEC998}" presName="CompostProcess" presStyleCnt="0">
        <dgm:presLayoutVars>
          <dgm:dir/>
          <dgm:resizeHandles val="exact"/>
        </dgm:presLayoutVars>
      </dgm:prSet>
      <dgm:spPr/>
    </dgm:pt>
    <dgm:pt modelId="{A103E792-7F8C-4A4A-AA81-AC0B6D183514}" type="pres">
      <dgm:prSet presAssocID="{464787D2-76DE-4F34-8C8C-BC9F6EAEC998}" presName="arrow" presStyleLbl="bgShp" presStyleIdx="0" presStyleCnt="1"/>
      <dgm:spPr>
        <a:solidFill>
          <a:schemeClr val="accent6">
            <a:lumMod val="40000"/>
            <a:lumOff val="60000"/>
          </a:schemeClr>
        </a:solidFill>
      </dgm:spPr>
    </dgm:pt>
    <dgm:pt modelId="{5FA4ADF0-054F-49EB-9E8A-759C118F57D9}" type="pres">
      <dgm:prSet presAssocID="{464787D2-76DE-4F34-8C8C-BC9F6EAEC998}" presName="linearProcess" presStyleCnt="0"/>
      <dgm:spPr/>
    </dgm:pt>
    <dgm:pt modelId="{AA7783EE-2B1E-4698-BA5F-F62F7B8531E8}" type="pres">
      <dgm:prSet presAssocID="{FD844986-9453-470F-B08C-911FBB4E9F7F}" presName="textNode" presStyleLbl="node1" presStyleIdx="0" presStyleCnt="3">
        <dgm:presLayoutVars>
          <dgm:bulletEnabled val="1"/>
        </dgm:presLayoutVars>
      </dgm:prSet>
      <dgm:spPr/>
    </dgm:pt>
    <dgm:pt modelId="{4DB26A55-17DB-4562-BF7E-55691BBA3307}" type="pres">
      <dgm:prSet presAssocID="{75DA05C5-40D6-49D6-80D3-91406599BF4D}" presName="sibTrans" presStyleCnt="0"/>
      <dgm:spPr/>
    </dgm:pt>
    <dgm:pt modelId="{E518C6A4-6347-4F64-B885-2ADD115AF74D}" type="pres">
      <dgm:prSet presAssocID="{AE1235F7-7660-4B02-9766-252F237FB6C8}" presName="textNode" presStyleLbl="node1" presStyleIdx="1" presStyleCnt="3">
        <dgm:presLayoutVars>
          <dgm:bulletEnabled val="1"/>
        </dgm:presLayoutVars>
      </dgm:prSet>
      <dgm:spPr/>
    </dgm:pt>
    <dgm:pt modelId="{8CEBFE3F-52C3-4872-96AD-2D73E246E354}" type="pres">
      <dgm:prSet presAssocID="{45C8DC2F-5291-449F-86E2-13BED50ACE93}" presName="sibTrans" presStyleCnt="0"/>
      <dgm:spPr/>
    </dgm:pt>
    <dgm:pt modelId="{F1B452BC-6B89-44E1-B2AF-6570443F5B82}" type="pres">
      <dgm:prSet presAssocID="{D5A733C5-91AC-4929-B7A7-E59DE22931D4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0380B612-37A3-4365-85F5-357CF91B735B}" type="presOf" srcId="{D5A733C5-91AC-4929-B7A7-E59DE22931D4}" destId="{F1B452BC-6B89-44E1-B2AF-6570443F5B82}" srcOrd="0" destOrd="0" presId="urn:microsoft.com/office/officeart/2005/8/layout/hProcess9"/>
    <dgm:cxn modelId="{FB0B3C21-6969-41B6-85F8-4AE791852D96}" srcId="{464787D2-76DE-4F34-8C8C-BC9F6EAEC998}" destId="{AE1235F7-7660-4B02-9766-252F237FB6C8}" srcOrd="1" destOrd="0" parTransId="{79234D4E-8125-41EC-9FEC-1B4FDCC3FF1F}" sibTransId="{45C8DC2F-5291-449F-86E2-13BED50ACE93}"/>
    <dgm:cxn modelId="{7BD17E2A-2E0D-499C-A696-5B680136A586}" type="presOf" srcId="{FD844986-9453-470F-B08C-911FBB4E9F7F}" destId="{AA7783EE-2B1E-4698-BA5F-F62F7B8531E8}" srcOrd="0" destOrd="0" presId="urn:microsoft.com/office/officeart/2005/8/layout/hProcess9"/>
    <dgm:cxn modelId="{B1052564-0FD5-4F8B-B389-18109DA37E3A}" srcId="{464787D2-76DE-4F34-8C8C-BC9F6EAEC998}" destId="{FD844986-9453-470F-B08C-911FBB4E9F7F}" srcOrd="0" destOrd="0" parTransId="{C43FD9C2-2090-42E2-B882-FD60F9F2651D}" sibTransId="{75DA05C5-40D6-49D6-80D3-91406599BF4D}"/>
    <dgm:cxn modelId="{E99B5A6F-7331-4286-AF18-2EB98AA64E2C}" type="presOf" srcId="{AE1235F7-7660-4B02-9766-252F237FB6C8}" destId="{E518C6A4-6347-4F64-B885-2ADD115AF74D}" srcOrd="0" destOrd="0" presId="urn:microsoft.com/office/officeart/2005/8/layout/hProcess9"/>
    <dgm:cxn modelId="{3227019E-81A6-447F-B519-9D28241E2DD6}" srcId="{464787D2-76DE-4F34-8C8C-BC9F6EAEC998}" destId="{D5A733C5-91AC-4929-B7A7-E59DE22931D4}" srcOrd="2" destOrd="0" parTransId="{28DDD5A3-39CA-4068-8851-3D20FC3D7F81}" sibTransId="{399ADB23-1FC2-408C-BB98-DB3309C75F93}"/>
    <dgm:cxn modelId="{C7D0A2DB-EDB5-4522-B14C-B5E9FDA6155C}" type="presOf" srcId="{464787D2-76DE-4F34-8C8C-BC9F6EAEC998}" destId="{4BFB59A2-69AD-4905-A273-BC1BA52A26AA}" srcOrd="0" destOrd="0" presId="urn:microsoft.com/office/officeart/2005/8/layout/hProcess9"/>
    <dgm:cxn modelId="{36F4179B-1216-4ABE-8E1C-DEFB6F01498A}" type="presParOf" srcId="{4BFB59A2-69AD-4905-A273-BC1BA52A26AA}" destId="{A103E792-7F8C-4A4A-AA81-AC0B6D183514}" srcOrd="0" destOrd="0" presId="urn:microsoft.com/office/officeart/2005/8/layout/hProcess9"/>
    <dgm:cxn modelId="{2C97B164-C7BE-4633-B52D-EDB946AE74A7}" type="presParOf" srcId="{4BFB59A2-69AD-4905-A273-BC1BA52A26AA}" destId="{5FA4ADF0-054F-49EB-9E8A-759C118F57D9}" srcOrd="1" destOrd="0" presId="urn:microsoft.com/office/officeart/2005/8/layout/hProcess9"/>
    <dgm:cxn modelId="{003D1646-6B40-453E-9729-8A1B4EBEB6C5}" type="presParOf" srcId="{5FA4ADF0-054F-49EB-9E8A-759C118F57D9}" destId="{AA7783EE-2B1E-4698-BA5F-F62F7B8531E8}" srcOrd="0" destOrd="0" presId="urn:microsoft.com/office/officeart/2005/8/layout/hProcess9"/>
    <dgm:cxn modelId="{4DF1D3E1-BD1F-417D-B3C3-7B87390E2535}" type="presParOf" srcId="{5FA4ADF0-054F-49EB-9E8A-759C118F57D9}" destId="{4DB26A55-17DB-4562-BF7E-55691BBA3307}" srcOrd="1" destOrd="0" presId="urn:microsoft.com/office/officeart/2005/8/layout/hProcess9"/>
    <dgm:cxn modelId="{2C26D406-412F-4D85-AF19-7C8C1C234B40}" type="presParOf" srcId="{5FA4ADF0-054F-49EB-9E8A-759C118F57D9}" destId="{E518C6A4-6347-4F64-B885-2ADD115AF74D}" srcOrd="2" destOrd="0" presId="urn:microsoft.com/office/officeart/2005/8/layout/hProcess9"/>
    <dgm:cxn modelId="{14A63BF2-6461-4964-80A4-CAA49E5BE629}" type="presParOf" srcId="{5FA4ADF0-054F-49EB-9E8A-759C118F57D9}" destId="{8CEBFE3F-52C3-4872-96AD-2D73E246E354}" srcOrd="3" destOrd="0" presId="urn:microsoft.com/office/officeart/2005/8/layout/hProcess9"/>
    <dgm:cxn modelId="{9D149E00-CFD4-430D-B147-619ED1B0891F}" type="presParOf" srcId="{5FA4ADF0-054F-49EB-9E8A-759C118F57D9}" destId="{F1B452BC-6B89-44E1-B2AF-6570443F5B8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02F398F-067C-4098-AD48-B2E95C96B831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it-IT"/>
        </a:p>
      </dgm:t>
    </dgm:pt>
    <dgm:pt modelId="{15785FD4-D9EE-4666-A17E-1CF49F720DBA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2400" b="1" dirty="0">
              <a:solidFill>
                <a:schemeClr val="tx1"/>
              </a:solidFill>
            </a:rPr>
            <a:t>INSTALLARE E MANTENERE </a:t>
          </a:r>
          <a:r>
            <a:rPr lang="it-IT" sz="2400" b="1" dirty="0">
              <a:solidFill>
                <a:srgbClr val="C00000"/>
              </a:solidFill>
            </a:rPr>
            <a:t>IMPIANTI DI ALLARME </a:t>
          </a:r>
          <a:r>
            <a:rPr lang="it-IT" sz="2400" b="1" dirty="0">
              <a:solidFill>
                <a:schemeClr val="tx1"/>
              </a:solidFill>
            </a:rPr>
            <a:t>E </a:t>
          </a:r>
          <a:r>
            <a:rPr lang="it-IT" sz="2400" b="1" dirty="0">
              <a:solidFill>
                <a:srgbClr val="C00000"/>
              </a:solidFill>
            </a:rPr>
            <a:t>DISPOSITIVI DI SICUREZZA</a:t>
          </a:r>
        </a:p>
        <a:p>
          <a:r>
            <a:rPr lang="it-IT" sz="2400" b="1" dirty="0">
              <a:solidFill>
                <a:schemeClr val="tx1"/>
              </a:solidFill>
            </a:rPr>
            <a:t>INSTALLARE IMPIANTI VIDEO A CIRCUITO CHIUSO</a:t>
          </a:r>
        </a:p>
      </dgm:t>
    </dgm:pt>
    <dgm:pt modelId="{E35CFA38-7C80-4730-96BF-DB249F797A0D}" type="parTrans" cxnId="{044A8074-FFD4-4F65-A5A7-93D2FC9AAA2F}">
      <dgm:prSet/>
      <dgm:spPr/>
      <dgm:t>
        <a:bodyPr/>
        <a:lstStyle/>
        <a:p>
          <a:endParaRPr lang="it-IT" sz="2400"/>
        </a:p>
      </dgm:t>
    </dgm:pt>
    <dgm:pt modelId="{92BDF5A8-687F-47C7-8839-5850918ED232}" type="sibTrans" cxnId="{044A8074-FFD4-4F65-A5A7-93D2FC9AAA2F}">
      <dgm:prSet/>
      <dgm:spPr/>
      <dgm:t>
        <a:bodyPr/>
        <a:lstStyle/>
        <a:p>
          <a:endParaRPr lang="it-IT" sz="2400"/>
        </a:p>
      </dgm:t>
    </dgm:pt>
    <dgm:pt modelId="{1923B767-FA24-48A0-9E6A-F2679F23CCB3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endParaRPr lang="it-IT" sz="2400" b="1" dirty="0">
            <a:solidFill>
              <a:schemeClr val="tx1"/>
            </a:solidFill>
          </a:endParaRPr>
        </a:p>
        <a:p>
          <a:r>
            <a:rPr lang="it-IT" sz="2400" b="1" dirty="0">
              <a:solidFill>
                <a:schemeClr val="tx1"/>
              </a:solidFill>
            </a:rPr>
            <a:t>UBICARE I </a:t>
          </a:r>
          <a:r>
            <a:rPr lang="it-IT" sz="2400" b="1" dirty="0">
              <a:solidFill>
                <a:srgbClr val="C00000"/>
              </a:solidFill>
            </a:rPr>
            <a:t>PARCHEGGI</a:t>
          </a:r>
          <a:r>
            <a:rPr lang="it-IT" sz="2400" b="1" dirty="0">
              <a:solidFill>
                <a:schemeClr val="tx1"/>
              </a:solidFill>
            </a:rPr>
            <a:t> DEL PERSONALE </a:t>
          </a:r>
          <a:r>
            <a:rPr lang="it-IT" sz="2400" b="1" dirty="0">
              <a:solidFill>
                <a:srgbClr val="C00000"/>
              </a:solidFill>
            </a:rPr>
            <a:t>VICINO</a:t>
          </a:r>
          <a:r>
            <a:rPr lang="it-IT" sz="2400" b="1" dirty="0">
              <a:solidFill>
                <a:schemeClr val="tx1"/>
              </a:solidFill>
            </a:rPr>
            <a:t> AL POSTO DI LAVORO</a:t>
          </a:r>
        </a:p>
        <a:p>
          <a:r>
            <a:rPr lang="it-IT" sz="2400" b="1" dirty="0">
              <a:solidFill>
                <a:schemeClr val="tx1"/>
              </a:solidFill>
            </a:rPr>
            <a:t>ISTITUIRE UN </a:t>
          </a:r>
          <a:r>
            <a:rPr lang="it-IT" sz="2400" b="1" dirty="0">
              <a:solidFill>
                <a:srgbClr val="C00000"/>
              </a:solidFill>
            </a:rPr>
            <a:t>SERVIZIO DI VIGILANZA </a:t>
          </a:r>
          <a:r>
            <a:rPr lang="it-IT" sz="2400" b="1" dirty="0">
              <a:solidFill>
                <a:schemeClr val="tx1"/>
              </a:solidFill>
            </a:rPr>
            <a:t>CON PRESIDIO FISSO NELLE </a:t>
          </a:r>
          <a:r>
            <a:rPr lang="it-IT" sz="2400" b="1" dirty="0">
              <a:solidFill>
                <a:srgbClr val="C00000"/>
              </a:solidFill>
            </a:rPr>
            <a:t>AREE CRITICHE</a:t>
          </a:r>
        </a:p>
      </dgm:t>
    </dgm:pt>
    <dgm:pt modelId="{803C233C-B032-4592-A54A-D89936F0EB2A}" type="parTrans" cxnId="{A99A6593-A85B-40F6-9E08-0986DFF210FB}">
      <dgm:prSet/>
      <dgm:spPr/>
      <dgm:t>
        <a:bodyPr/>
        <a:lstStyle/>
        <a:p>
          <a:endParaRPr lang="it-IT" sz="2400"/>
        </a:p>
      </dgm:t>
    </dgm:pt>
    <dgm:pt modelId="{596090A3-C501-4393-B7BE-1282C81C1770}" type="sibTrans" cxnId="{A99A6593-A85B-40F6-9E08-0986DFF210FB}">
      <dgm:prSet/>
      <dgm:spPr/>
      <dgm:t>
        <a:bodyPr/>
        <a:lstStyle/>
        <a:p>
          <a:endParaRPr lang="it-IT" sz="2400"/>
        </a:p>
      </dgm:t>
    </dgm:pt>
    <dgm:pt modelId="{FD1F644C-DC6A-4A31-8709-F1D080B1B460}">
      <dgm:prSet phldrT="[Testo]" custT="1"/>
      <dgm:sp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it-IT" sz="2400" b="1" dirty="0">
              <a:solidFill>
                <a:schemeClr val="tx1"/>
              </a:solidFill>
            </a:rPr>
            <a:t>INSTALLARE </a:t>
          </a:r>
          <a:r>
            <a:rPr lang="it-IT" sz="2400" b="1" dirty="0">
              <a:solidFill>
                <a:srgbClr val="C00000"/>
              </a:solidFill>
            </a:rPr>
            <a:t>BARRIERE FISICHE DI PROTEZIONE </a:t>
          </a:r>
          <a:r>
            <a:rPr lang="it-IT" sz="2400" b="1" dirty="0">
              <a:solidFill>
                <a:schemeClr val="tx1"/>
              </a:solidFill>
            </a:rPr>
            <a:t>NEI LUOGHI A MAGGIOR RISCHIO</a:t>
          </a:r>
        </a:p>
      </dgm:t>
    </dgm:pt>
    <dgm:pt modelId="{1A16D03C-7866-4490-9960-159F264DAE67}" type="parTrans" cxnId="{DC273108-3F96-46F7-AC56-9C98477C61F3}">
      <dgm:prSet/>
      <dgm:spPr/>
      <dgm:t>
        <a:bodyPr/>
        <a:lstStyle/>
        <a:p>
          <a:endParaRPr lang="it-IT" sz="2400"/>
        </a:p>
      </dgm:t>
    </dgm:pt>
    <dgm:pt modelId="{CDA70848-1EBB-4F82-AF0A-245C32624E3D}" type="sibTrans" cxnId="{DC273108-3F96-46F7-AC56-9C98477C61F3}">
      <dgm:prSet/>
      <dgm:spPr/>
      <dgm:t>
        <a:bodyPr/>
        <a:lstStyle/>
        <a:p>
          <a:endParaRPr lang="it-IT" sz="2400"/>
        </a:p>
      </dgm:t>
    </dgm:pt>
    <dgm:pt modelId="{601C36E8-3272-4EAA-A52F-6BB1D3F2BCF6}" type="pres">
      <dgm:prSet presAssocID="{102F398F-067C-4098-AD48-B2E95C96B831}" presName="linear" presStyleCnt="0">
        <dgm:presLayoutVars>
          <dgm:dir/>
          <dgm:animLvl val="lvl"/>
          <dgm:resizeHandles val="exact"/>
        </dgm:presLayoutVars>
      </dgm:prSet>
      <dgm:spPr/>
    </dgm:pt>
    <dgm:pt modelId="{1E6B7983-02B1-465B-8B6D-DF0814F01105}" type="pres">
      <dgm:prSet presAssocID="{15785FD4-D9EE-4666-A17E-1CF49F720DBA}" presName="parentLin" presStyleCnt="0"/>
      <dgm:spPr/>
    </dgm:pt>
    <dgm:pt modelId="{0FCC85DE-52FF-48EF-BFDB-DA6E68EC1393}" type="pres">
      <dgm:prSet presAssocID="{15785FD4-D9EE-4666-A17E-1CF49F720DBA}" presName="parentLeftMargin" presStyleLbl="node1" presStyleIdx="0" presStyleCnt="3"/>
      <dgm:spPr/>
    </dgm:pt>
    <dgm:pt modelId="{26859E34-754A-4181-B147-684FCD795EA3}" type="pres">
      <dgm:prSet presAssocID="{15785FD4-D9EE-4666-A17E-1CF49F720DBA}" presName="parentText" presStyleLbl="node1" presStyleIdx="0" presStyleCnt="3" custScaleX="99997" custScaleY="174510" custLinFactNeighborX="74080" custLinFactNeighborY="52194">
        <dgm:presLayoutVars>
          <dgm:chMax val="0"/>
          <dgm:bulletEnabled val="1"/>
        </dgm:presLayoutVars>
      </dgm:prSet>
      <dgm:spPr/>
    </dgm:pt>
    <dgm:pt modelId="{B9D09296-6A87-448A-872A-50D782F8B9F0}" type="pres">
      <dgm:prSet presAssocID="{15785FD4-D9EE-4666-A17E-1CF49F720DBA}" presName="negativeSpace" presStyleCnt="0"/>
      <dgm:spPr/>
    </dgm:pt>
    <dgm:pt modelId="{750EED5A-7C8B-44D0-9015-98B14850FDF3}" type="pres">
      <dgm:prSet presAssocID="{15785FD4-D9EE-4666-A17E-1CF49F720DBA}" presName="childText" presStyleLbl="conFgAcc1" presStyleIdx="0" presStyleCnt="3">
        <dgm:presLayoutVars>
          <dgm:bulletEnabled val="1"/>
        </dgm:presLayoutVars>
      </dgm:prSet>
      <dgm:spPr/>
    </dgm:pt>
    <dgm:pt modelId="{CF9C99A4-CBB6-40D0-88BB-0E03325FAFB7}" type="pres">
      <dgm:prSet presAssocID="{92BDF5A8-687F-47C7-8839-5850918ED232}" presName="spaceBetweenRectangles" presStyleCnt="0"/>
      <dgm:spPr/>
    </dgm:pt>
    <dgm:pt modelId="{C6772004-1354-458D-A43F-E8C58F6A7929}" type="pres">
      <dgm:prSet presAssocID="{1923B767-FA24-48A0-9E6A-F2679F23CCB3}" presName="parentLin" presStyleCnt="0"/>
      <dgm:spPr/>
    </dgm:pt>
    <dgm:pt modelId="{14B86A00-B393-4113-A2F2-96D8D43C09AF}" type="pres">
      <dgm:prSet presAssocID="{1923B767-FA24-48A0-9E6A-F2679F23CCB3}" presName="parentLeftMargin" presStyleLbl="node1" presStyleIdx="0" presStyleCnt="3"/>
      <dgm:spPr/>
    </dgm:pt>
    <dgm:pt modelId="{C9BBA185-EDB8-49B0-A802-69733177FF0A}" type="pres">
      <dgm:prSet presAssocID="{1923B767-FA24-48A0-9E6A-F2679F23CCB3}" presName="parentText" presStyleLbl="node1" presStyleIdx="1" presStyleCnt="3" custScaleX="113490" custScaleY="275157" custLinFactNeighborX="5561" custLinFactNeighborY="32621">
        <dgm:presLayoutVars>
          <dgm:chMax val="0"/>
          <dgm:bulletEnabled val="1"/>
        </dgm:presLayoutVars>
      </dgm:prSet>
      <dgm:spPr/>
    </dgm:pt>
    <dgm:pt modelId="{80A11BBA-A08D-4A05-9334-A08EFEEA068B}" type="pres">
      <dgm:prSet presAssocID="{1923B767-FA24-48A0-9E6A-F2679F23CCB3}" presName="negativeSpace" presStyleCnt="0"/>
      <dgm:spPr/>
    </dgm:pt>
    <dgm:pt modelId="{D4E427BB-F680-40E1-A195-AC81D4962EC2}" type="pres">
      <dgm:prSet presAssocID="{1923B767-FA24-48A0-9E6A-F2679F23CCB3}" presName="childText" presStyleLbl="conFgAcc1" presStyleIdx="1" presStyleCnt="3">
        <dgm:presLayoutVars>
          <dgm:bulletEnabled val="1"/>
        </dgm:presLayoutVars>
      </dgm:prSet>
      <dgm:spPr/>
    </dgm:pt>
    <dgm:pt modelId="{40FE3D8B-66DF-4FCF-9A23-12A8EFA43AFE}" type="pres">
      <dgm:prSet presAssocID="{596090A3-C501-4393-B7BE-1282C81C1770}" presName="spaceBetweenRectangles" presStyleCnt="0"/>
      <dgm:spPr/>
    </dgm:pt>
    <dgm:pt modelId="{FD834A93-A63D-41C7-BC1A-ACFACBD8C62D}" type="pres">
      <dgm:prSet presAssocID="{FD1F644C-DC6A-4A31-8709-F1D080B1B460}" presName="parentLin" presStyleCnt="0"/>
      <dgm:spPr/>
    </dgm:pt>
    <dgm:pt modelId="{5442518D-0477-4086-A26D-8FF448DEB2B7}" type="pres">
      <dgm:prSet presAssocID="{FD1F644C-DC6A-4A31-8709-F1D080B1B460}" presName="parentLeftMargin" presStyleLbl="node1" presStyleIdx="1" presStyleCnt="3"/>
      <dgm:spPr/>
    </dgm:pt>
    <dgm:pt modelId="{07A41764-9CEA-4547-827A-6BDD0B97FD4B}" type="pres">
      <dgm:prSet presAssocID="{FD1F644C-DC6A-4A31-8709-F1D080B1B460}" presName="parentText" presStyleLbl="node1" presStyleIdx="2" presStyleCnt="3" custScaleX="101322" custScaleY="122555" custLinFactNeighborX="-5556" custLinFactNeighborY="41511">
        <dgm:presLayoutVars>
          <dgm:chMax val="0"/>
          <dgm:bulletEnabled val="1"/>
        </dgm:presLayoutVars>
      </dgm:prSet>
      <dgm:spPr/>
    </dgm:pt>
    <dgm:pt modelId="{4D611FA0-3A92-441F-92C6-D1CEFD47768D}" type="pres">
      <dgm:prSet presAssocID="{FD1F644C-DC6A-4A31-8709-F1D080B1B460}" presName="negativeSpace" presStyleCnt="0"/>
      <dgm:spPr/>
    </dgm:pt>
    <dgm:pt modelId="{C7AD8DD8-136A-45F3-A791-ADDC3B5A394A}" type="pres">
      <dgm:prSet presAssocID="{FD1F644C-DC6A-4A31-8709-F1D080B1B46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C273108-3F96-46F7-AC56-9C98477C61F3}" srcId="{102F398F-067C-4098-AD48-B2E95C96B831}" destId="{FD1F644C-DC6A-4A31-8709-F1D080B1B460}" srcOrd="2" destOrd="0" parTransId="{1A16D03C-7866-4490-9960-159F264DAE67}" sibTransId="{CDA70848-1EBB-4F82-AF0A-245C32624E3D}"/>
    <dgm:cxn modelId="{D7ABF30E-F520-442D-9E85-DCCC82A4518C}" type="presOf" srcId="{15785FD4-D9EE-4666-A17E-1CF49F720DBA}" destId="{26859E34-754A-4181-B147-684FCD795EA3}" srcOrd="1" destOrd="0" presId="urn:microsoft.com/office/officeart/2005/8/layout/list1"/>
    <dgm:cxn modelId="{C1B7F522-23DD-4B04-8F6C-3D572669DA14}" type="presOf" srcId="{FD1F644C-DC6A-4A31-8709-F1D080B1B460}" destId="{5442518D-0477-4086-A26D-8FF448DEB2B7}" srcOrd="0" destOrd="0" presId="urn:microsoft.com/office/officeart/2005/8/layout/list1"/>
    <dgm:cxn modelId="{95F41D25-EB47-4FCC-A6CE-0715B2B19374}" type="presOf" srcId="{FD1F644C-DC6A-4A31-8709-F1D080B1B460}" destId="{07A41764-9CEA-4547-827A-6BDD0B97FD4B}" srcOrd="1" destOrd="0" presId="urn:microsoft.com/office/officeart/2005/8/layout/list1"/>
    <dgm:cxn modelId="{5A5F374B-6DC7-4C67-89B6-853F56536880}" type="presOf" srcId="{1923B767-FA24-48A0-9E6A-F2679F23CCB3}" destId="{14B86A00-B393-4113-A2F2-96D8D43C09AF}" srcOrd="0" destOrd="0" presId="urn:microsoft.com/office/officeart/2005/8/layout/list1"/>
    <dgm:cxn modelId="{044A8074-FFD4-4F65-A5A7-93D2FC9AAA2F}" srcId="{102F398F-067C-4098-AD48-B2E95C96B831}" destId="{15785FD4-D9EE-4666-A17E-1CF49F720DBA}" srcOrd="0" destOrd="0" parTransId="{E35CFA38-7C80-4730-96BF-DB249F797A0D}" sibTransId="{92BDF5A8-687F-47C7-8839-5850918ED232}"/>
    <dgm:cxn modelId="{D87DAD8D-2D16-4AEE-B0CD-EB2428E5E35C}" type="presOf" srcId="{1923B767-FA24-48A0-9E6A-F2679F23CCB3}" destId="{C9BBA185-EDB8-49B0-A802-69733177FF0A}" srcOrd="1" destOrd="0" presId="urn:microsoft.com/office/officeart/2005/8/layout/list1"/>
    <dgm:cxn modelId="{A99A6593-A85B-40F6-9E08-0986DFF210FB}" srcId="{102F398F-067C-4098-AD48-B2E95C96B831}" destId="{1923B767-FA24-48A0-9E6A-F2679F23CCB3}" srcOrd="1" destOrd="0" parTransId="{803C233C-B032-4592-A54A-D89936F0EB2A}" sibTransId="{596090A3-C501-4393-B7BE-1282C81C1770}"/>
    <dgm:cxn modelId="{C57875BF-F8DA-4C53-8BEF-455803BAFFE5}" type="presOf" srcId="{102F398F-067C-4098-AD48-B2E95C96B831}" destId="{601C36E8-3272-4EAA-A52F-6BB1D3F2BCF6}" srcOrd="0" destOrd="0" presId="urn:microsoft.com/office/officeart/2005/8/layout/list1"/>
    <dgm:cxn modelId="{CFC82DD2-8FF1-4A2C-8AA5-2394CBE61FA9}" type="presOf" srcId="{15785FD4-D9EE-4666-A17E-1CF49F720DBA}" destId="{0FCC85DE-52FF-48EF-BFDB-DA6E68EC1393}" srcOrd="0" destOrd="0" presId="urn:microsoft.com/office/officeart/2005/8/layout/list1"/>
    <dgm:cxn modelId="{E88CB195-2EE1-4167-9B38-917F8088DDEB}" type="presParOf" srcId="{601C36E8-3272-4EAA-A52F-6BB1D3F2BCF6}" destId="{1E6B7983-02B1-465B-8B6D-DF0814F01105}" srcOrd="0" destOrd="0" presId="urn:microsoft.com/office/officeart/2005/8/layout/list1"/>
    <dgm:cxn modelId="{E9A6D600-3E77-4557-B995-CCE4437760C9}" type="presParOf" srcId="{1E6B7983-02B1-465B-8B6D-DF0814F01105}" destId="{0FCC85DE-52FF-48EF-BFDB-DA6E68EC1393}" srcOrd="0" destOrd="0" presId="urn:microsoft.com/office/officeart/2005/8/layout/list1"/>
    <dgm:cxn modelId="{356C8FF6-3CA3-4032-BAFE-E000458D56B9}" type="presParOf" srcId="{1E6B7983-02B1-465B-8B6D-DF0814F01105}" destId="{26859E34-754A-4181-B147-684FCD795EA3}" srcOrd="1" destOrd="0" presId="urn:microsoft.com/office/officeart/2005/8/layout/list1"/>
    <dgm:cxn modelId="{B9714597-7504-40F7-A5B7-08F18C7F83A9}" type="presParOf" srcId="{601C36E8-3272-4EAA-A52F-6BB1D3F2BCF6}" destId="{B9D09296-6A87-448A-872A-50D782F8B9F0}" srcOrd="1" destOrd="0" presId="urn:microsoft.com/office/officeart/2005/8/layout/list1"/>
    <dgm:cxn modelId="{249CAF35-D32F-4746-939A-E4D5092D5B1B}" type="presParOf" srcId="{601C36E8-3272-4EAA-A52F-6BB1D3F2BCF6}" destId="{750EED5A-7C8B-44D0-9015-98B14850FDF3}" srcOrd="2" destOrd="0" presId="urn:microsoft.com/office/officeart/2005/8/layout/list1"/>
    <dgm:cxn modelId="{2B4F8009-DD93-43FE-8219-D35D909B3C37}" type="presParOf" srcId="{601C36E8-3272-4EAA-A52F-6BB1D3F2BCF6}" destId="{CF9C99A4-CBB6-40D0-88BB-0E03325FAFB7}" srcOrd="3" destOrd="0" presId="urn:microsoft.com/office/officeart/2005/8/layout/list1"/>
    <dgm:cxn modelId="{C5EEC914-C995-43B9-B117-79A9BB84EF88}" type="presParOf" srcId="{601C36E8-3272-4EAA-A52F-6BB1D3F2BCF6}" destId="{C6772004-1354-458D-A43F-E8C58F6A7929}" srcOrd="4" destOrd="0" presId="urn:microsoft.com/office/officeart/2005/8/layout/list1"/>
    <dgm:cxn modelId="{32D082F0-49C2-48CA-AB3E-FB4319F35EC5}" type="presParOf" srcId="{C6772004-1354-458D-A43F-E8C58F6A7929}" destId="{14B86A00-B393-4113-A2F2-96D8D43C09AF}" srcOrd="0" destOrd="0" presId="urn:microsoft.com/office/officeart/2005/8/layout/list1"/>
    <dgm:cxn modelId="{348C8694-15BE-4FE2-A3F0-9491EC87E2C5}" type="presParOf" srcId="{C6772004-1354-458D-A43F-E8C58F6A7929}" destId="{C9BBA185-EDB8-49B0-A802-69733177FF0A}" srcOrd="1" destOrd="0" presId="urn:microsoft.com/office/officeart/2005/8/layout/list1"/>
    <dgm:cxn modelId="{7B002949-7796-4B57-9E4B-A50D53732BDA}" type="presParOf" srcId="{601C36E8-3272-4EAA-A52F-6BB1D3F2BCF6}" destId="{80A11BBA-A08D-4A05-9334-A08EFEEA068B}" srcOrd="5" destOrd="0" presId="urn:microsoft.com/office/officeart/2005/8/layout/list1"/>
    <dgm:cxn modelId="{5DCA4671-EF93-48DD-9C8D-A2233A60F0C3}" type="presParOf" srcId="{601C36E8-3272-4EAA-A52F-6BB1D3F2BCF6}" destId="{D4E427BB-F680-40E1-A195-AC81D4962EC2}" srcOrd="6" destOrd="0" presId="urn:microsoft.com/office/officeart/2005/8/layout/list1"/>
    <dgm:cxn modelId="{01397AD4-B9C9-4706-BDFE-38EE547F8D82}" type="presParOf" srcId="{601C36E8-3272-4EAA-A52F-6BB1D3F2BCF6}" destId="{40FE3D8B-66DF-4FCF-9A23-12A8EFA43AFE}" srcOrd="7" destOrd="0" presId="urn:microsoft.com/office/officeart/2005/8/layout/list1"/>
    <dgm:cxn modelId="{4875526D-87E9-4C5D-A34F-4E8FC8461AC6}" type="presParOf" srcId="{601C36E8-3272-4EAA-A52F-6BB1D3F2BCF6}" destId="{FD834A93-A63D-41C7-BC1A-ACFACBD8C62D}" srcOrd="8" destOrd="0" presId="urn:microsoft.com/office/officeart/2005/8/layout/list1"/>
    <dgm:cxn modelId="{3B9FADF4-A189-45E8-BFB0-CC97B023213F}" type="presParOf" srcId="{FD834A93-A63D-41C7-BC1A-ACFACBD8C62D}" destId="{5442518D-0477-4086-A26D-8FF448DEB2B7}" srcOrd="0" destOrd="0" presId="urn:microsoft.com/office/officeart/2005/8/layout/list1"/>
    <dgm:cxn modelId="{C249E85D-63AA-4C25-A91D-9C056426296F}" type="presParOf" srcId="{FD834A93-A63D-41C7-BC1A-ACFACBD8C62D}" destId="{07A41764-9CEA-4547-827A-6BDD0B97FD4B}" srcOrd="1" destOrd="0" presId="urn:microsoft.com/office/officeart/2005/8/layout/list1"/>
    <dgm:cxn modelId="{E2901B00-F2B4-4E64-977D-02A076D35512}" type="presParOf" srcId="{601C36E8-3272-4EAA-A52F-6BB1D3F2BCF6}" destId="{4D611FA0-3A92-441F-92C6-D1CEFD47768D}" srcOrd="9" destOrd="0" presId="urn:microsoft.com/office/officeart/2005/8/layout/list1"/>
    <dgm:cxn modelId="{3442D0AA-8A47-44E2-9DF0-9F04AFBCD1C2}" type="presParOf" srcId="{601C36E8-3272-4EAA-A52F-6BB1D3F2BCF6}" destId="{C7AD8DD8-136A-45F3-A791-ADDC3B5A394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4171F41-B753-4277-89A1-BA0AE23FE9F9}" type="doc">
      <dgm:prSet loTypeId="urn:microsoft.com/office/officeart/2005/8/layout/default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it-IT"/>
        </a:p>
      </dgm:t>
    </dgm:pt>
    <dgm:pt modelId="{042C13DD-90BF-4D20-9480-FE4450AE5D9D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pPr algn="l"/>
          <a:r>
            <a:rPr lang="it-IT" sz="2400" b="1" dirty="0">
              <a:solidFill>
                <a:schemeClr val="tx1"/>
              </a:solidFill>
            </a:rPr>
            <a:t>STABILIRE</a:t>
          </a:r>
          <a:r>
            <a:rPr lang="it-IT" sz="2400" dirty="0">
              <a:solidFill>
                <a:schemeClr val="tx1"/>
              </a:solidFill>
            </a:rPr>
            <a:t> </a:t>
          </a:r>
          <a:r>
            <a:rPr lang="it-IT" sz="2400" b="1" dirty="0">
              <a:solidFill>
                <a:schemeClr val="tx1"/>
              </a:solidFill>
            </a:rPr>
            <a:t>UN </a:t>
          </a:r>
          <a:r>
            <a:rPr lang="it-IT" sz="2400" b="1" dirty="0">
              <a:solidFill>
                <a:srgbClr val="C00000"/>
              </a:solidFill>
            </a:rPr>
            <a:t>RACCORDO</a:t>
          </a:r>
          <a:r>
            <a:rPr lang="it-IT" sz="2400" b="1" dirty="0">
              <a:solidFill>
                <a:schemeClr val="tx1"/>
              </a:solidFill>
            </a:rPr>
            <a:t> CON LE </a:t>
          </a:r>
          <a:r>
            <a:rPr lang="it-IT" sz="2400" b="1" dirty="0">
              <a:solidFill>
                <a:srgbClr val="C00000"/>
              </a:solidFill>
            </a:rPr>
            <a:t>FORZE DI POLIZIA</a:t>
          </a:r>
        </a:p>
      </dgm:t>
    </dgm:pt>
    <dgm:pt modelId="{50D3CA2C-6DE6-4EC8-B2D3-5E1E04B65441}" type="parTrans" cxnId="{E77D2333-3EB0-456F-85EB-5B56CF2E77AB}">
      <dgm:prSet/>
      <dgm:spPr/>
      <dgm:t>
        <a:bodyPr/>
        <a:lstStyle/>
        <a:p>
          <a:endParaRPr lang="it-IT"/>
        </a:p>
      </dgm:t>
    </dgm:pt>
    <dgm:pt modelId="{C290AA5A-360E-4731-9EB7-88DC5130C5E5}" type="sibTrans" cxnId="{E77D2333-3EB0-456F-85EB-5B56CF2E77AB}">
      <dgm:prSet/>
      <dgm:spPr/>
      <dgm:t>
        <a:bodyPr/>
        <a:lstStyle/>
        <a:p>
          <a:endParaRPr lang="it-IT"/>
        </a:p>
      </dgm:t>
    </dgm:pt>
    <dgm:pt modelId="{67D27A0A-646B-4A15-80B8-C5ED9BCEAC2B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pPr algn="l"/>
          <a:r>
            <a:rPr lang="it-IT" sz="2400" b="1" dirty="0">
              <a:solidFill>
                <a:srgbClr val="C00000"/>
              </a:solidFill>
            </a:rPr>
            <a:t>SENSIBILIZZARE </a:t>
          </a:r>
          <a:r>
            <a:rPr lang="it-IT" sz="2400" b="1" dirty="0">
              <a:solidFill>
                <a:schemeClr val="tx1"/>
              </a:solidFill>
            </a:rPr>
            <a:t>IL PERSONALE </a:t>
          </a:r>
          <a:r>
            <a:rPr lang="it-IT" sz="2400" b="1" dirty="0">
              <a:solidFill>
                <a:srgbClr val="C00000"/>
              </a:solidFill>
            </a:rPr>
            <a:t>A SEGNALARE </a:t>
          </a:r>
          <a:r>
            <a:rPr lang="it-IT" sz="2400" b="1" dirty="0">
              <a:solidFill>
                <a:schemeClr val="tx1"/>
              </a:solidFill>
            </a:rPr>
            <a:t>AGGRESSIONI O MINACCE</a:t>
          </a:r>
        </a:p>
      </dgm:t>
    </dgm:pt>
    <dgm:pt modelId="{21A00992-D872-46E4-9406-303B09B75454}" type="parTrans" cxnId="{F9BE52D4-958E-406D-9C10-64F661EE7C67}">
      <dgm:prSet/>
      <dgm:spPr/>
      <dgm:t>
        <a:bodyPr/>
        <a:lstStyle/>
        <a:p>
          <a:endParaRPr lang="it-IT"/>
        </a:p>
      </dgm:t>
    </dgm:pt>
    <dgm:pt modelId="{1E62F21F-62AF-466A-A5F6-A59C357F3C2C}" type="sibTrans" cxnId="{F9BE52D4-958E-406D-9C10-64F661EE7C67}">
      <dgm:prSet/>
      <dgm:spPr/>
      <dgm:t>
        <a:bodyPr/>
        <a:lstStyle/>
        <a:p>
          <a:endParaRPr lang="it-IT"/>
        </a:p>
      </dgm:t>
    </dgm:pt>
    <dgm:pt modelId="{920434FC-1A3B-4632-9155-4CDFC02BD937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it-IT" sz="2400" b="1" dirty="0">
              <a:solidFill>
                <a:schemeClr val="tx1"/>
              </a:solidFill>
            </a:rPr>
            <a:t>FORNIRE AL PERSONALE UN CARTELLINO DI IDENTIFICAZIONE E </a:t>
          </a:r>
          <a:r>
            <a:rPr lang="it-IT" sz="2400" b="1" dirty="0">
              <a:solidFill>
                <a:srgbClr val="C00000"/>
              </a:solidFill>
            </a:rPr>
            <a:t>INFORMAZIONI SULLE PROCEDURE</a:t>
          </a:r>
          <a:r>
            <a:rPr lang="it-IT" sz="2400" b="1" dirty="0">
              <a:solidFill>
                <a:schemeClr val="tx1"/>
              </a:solidFill>
            </a:rPr>
            <a:t> IN CASO DI </a:t>
          </a:r>
          <a:r>
            <a:rPr lang="it-IT" sz="2400" b="1" dirty="0">
              <a:solidFill>
                <a:srgbClr val="C00000"/>
              </a:solidFill>
            </a:rPr>
            <a:t>VIOLENZA </a:t>
          </a:r>
        </a:p>
      </dgm:t>
    </dgm:pt>
    <dgm:pt modelId="{A054018A-FA79-4BA8-9DDB-846AEF7E5E47}" type="parTrans" cxnId="{FCA62DA7-A05E-42A2-A6B5-23681A6A3E6A}">
      <dgm:prSet/>
      <dgm:spPr/>
      <dgm:t>
        <a:bodyPr/>
        <a:lstStyle/>
        <a:p>
          <a:endParaRPr lang="it-IT"/>
        </a:p>
      </dgm:t>
    </dgm:pt>
    <dgm:pt modelId="{7BE0B64F-45F3-497A-A823-89321049923C}" type="sibTrans" cxnId="{FCA62DA7-A05E-42A2-A6B5-23681A6A3E6A}">
      <dgm:prSet/>
      <dgm:spPr/>
      <dgm:t>
        <a:bodyPr/>
        <a:lstStyle/>
        <a:p>
          <a:endParaRPr lang="it-IT"/>
        </a:p>
      </dgm:t>
    </dgm:pt>
    <dgm:pt modelId="{EEE8CF94-ED4E-4478-95D9-930CA1A7CAB8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it-IT" sz="2400" b="1" dirty="0">
              <a:solidFill>
                <a:srgbClr val="C00000"/>
              </a:solidFill>
            </a:rPr>
            <a:t>ESPORRE </a:t>
          </a:r>
          <a:r>
            <a:rPr lang="it-IT" sz="2400" b="1" dirty="0">
              <a:solidFill>
                <a:schemeClr val="tx1"/>
              </a:solidFill>
            </a:rPr>
            <a:t>CHIARAMENTE CHE GLI </a:t>
          </a:r>
          <a:r>
            <a:rPr lang="it-IT" sz="2400" b="1" dirty="0">
              <a:solidFill>
                <a:srgbClr val="C00000"/>
              </a:solidFill>
            </a:rPr>
            <a:t>ATTI DI VIOLENZA NON SONO PERMESSI </a:t>
          </a:r>
          <a:r>
            <a:rPr lang="it-IT" sz="2400" b="1" dirty="0">
              <a:solidFill>
                <a:schemeClr val="tx1"/>
              </a:solidFill>
            </a:rPr>
            <a:t>O TOLLERATI </a:t>
          </a:r>
        </a:p>
      </dgm:t>
    </dgm:pt>
    <dgm:pt modelId="{69FD55F7-935C-4978-9125-B882691C367B}" type="parTrans" cxnId="{A83EDF0A-8F7D-45E6-9A22-113D1C552727}">
      <dgm:prSet/>
      <dgm:spPr/>
      <dgm:t>
        <a:bodyPr/>
        <a:lstStyle/>
        <a:p>
          <a:endParaRPr lang="it-IT"/>
        </a:p>
      </dgm:t>
    </dgm:pt>
    <dgm:pt modelId="{327969B3-6C1D-4BBE-8CAD-0D423AE536E1}" type="sibTrans" cxnId="{A83EDF0A-8F7D-45E6-9A22-113D1C552727}">
      <dgm:prSet/>
      <dgm:spPr/>
      <dgm:t>
        <a:bodyPr/>
        <a:lstStyle/>
        <a:p>
          <a:endParaRPr lang="it-IT"/>
        </a:p>
      </dgm:t>
    </dgm:pt>
    <dgm:pt modelId="{4074145F-E355-4433-8DDE-562B24D18B98}">
      <dgm:prSet phldrT="[Testo]" custT="1"/>
      <dgm:spPr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it-IT" sz="2400" b="1" dirty="0">
              <a:solidFill>
                <a:srgbClr val="C00000"/>
              </a:solidFill>
            </a:rPr>
            <a:t>RIDURRE I TEMPI DI ATTESA </a:t>
          </a:r>
          <a:r>
            <a:rPr lang="it-IT" sz="2400" b="1" dirty="0">
              <a:solidFill>
                <a:schemeClr val="tx1"/>
              </a:solidFill>
            </a:rPr>
            <a:t>AL MINIMO E </a:t>
          </a:r>
          <a:r>
            <a:rPr lang="it-IT" sz="2400" b="1" dirty="0">
              <a:solidFill>
                <a:srgbClr val="C00000"/>
              </a:solidFill>
            </a:rPr>
            <a:t>EVITARE TURNI </a:t>
          </a:r>
          <a:r>
            <a:rPr lang="it-IT" sz="2400" b="1" dirty="0">
              <a:solidFill>
                <a:schemeClr val="tx1"/>
              </a:solidFill>
            </a:rPr>
            <a:t>PROLUNGATI E </a:t>
          </a:r>
          <a:r>
            <a:rPr lang="it-IT" sz="2400" b="1" dirty="0">
              <a:solidFill>
                <a:srgbClr val="C00000"/>
              </a:solidFill>
            </a:rPr>
            <a:t>SOVRACCARICO </a:t>
          </a:r>
          <a:r>
            <a:rPr lang="it-IT" sz="2400" b="1" dirty="0">
              <a:solidFill>
                <a:schemeClr val="tx1"/>
              </a:solidFill>
            </a:rPr>
            <a:t>LAVORATIVO </a:t>
          </a:r>
        </a:p>
      </dgm:t>
    </dgm:pt>
    <dgm:pt modelId="{EF1A7326-2C77-4EE1-916B-4E4A6255BA1D}" type="parTrans" cxnId="{7B004BBA-1C70-42AB-BEB3-CA72986CA529}">
      <dgm:prSet/>
      <dgm:spPr/>
      <dgm:t>
        <a:bodyPr/>
        <a:lstStyle/>
        <a:p>
          <a:endParaRPr lang="it-IT"/>
        </a:p>
      </dgm:t>
    </dgm:pt>
    <dgm:pt modelId="{B7EFCB8C-465E-4C67-810A-9620AD7BE266}" type="sibTrans" cxnId="{7B004BBA-1C70-42AB-BEB3-CA72986CA529}">
      <dgm:prSet/>
      <dgm:spPr/>
      <dgm:t>
        <a:bodyPr/>
        <a:lstStyle/>
        <a:p>
          <a:endParaRPr lang="it-IT"/>
        </a:p>
      </dgm:t>
    </dgm:pt>
    <dgm:pt modelId="{69B790CC-9040-41FF-989E-DA48A03429E9}" type="pres">
      <dgm:prSet presAssocID="{74171F41-B753-4277-89A1-BA0AE23FE9F9}" presName="diagram" presStyleCnt="0">
        <dgm:presLayoutVars>
          <dgm:dir/>
          <dgm:resizeHandles val="exact"/>
        </dgm:presLayoutVars>
      </dgm:prSet>
      <dgm:spPr/>
    </dgm:pt>
    <dgm:pt modelId="{0C265AE3-93E2-4550-8388-7ADF7E5DA655}" type="pres">
      <dgm:prSet presAssocID="{042C13DD-90BF-4D20-9480-FE4450AE5D9D}" presName="node" presStyleLbl="node1" presStyleIdx="0" presStyleCnt="5" custScaleX="108288" custScaleY="104026">
        <dgm:presLayoutVars>
          <dgm:bulletEnabled val="1"/>
        </dgm:presLayoutVars>
      </dgm:prSet>
      <dgm:spPr/>
    </dgm:pt>
    <dgm:pt modelId="{A39FE0CD-E494-4846-A91C-8C0B830BA38C}" type="pres">
      <dgm:prSet presAssocID="{C290AA5A-360E-4731-9EB7-88DC5130C5E5}" presName="sibTrans" presStyleCnt="0"/>
      <dgm:spPr/>
    </dgm:pt>
    <dgm:pt modelId="{63F7BB56-950D-4D62-AB69-1971D76F0726}" type="pres">
      <dgm:prSet presAssocID="{67D27A0A-646B-4A15-80B8-C5ED9BCEAC2B}" presName="node" presStyleLbl="node1" presStyleIdx="1" presStyleCnt="5" custScaleX="117124">
        <dgm:presLayoutVars>
          <dgm:bulletEnabled val="1"/>
        </dgm:presLayoutVars>
      </dgm:prSet>
      <dgm:spPr/>
    </dgm:pt>
    <dgm:pt modelId="{ED84CFC6-FDA7-4657-ADF7-A4D0FFF4835C}" type="pres">
      <dgm:prSet presAssocID="{1E62F21F-62AF-466A-A5F6-A59C357F3C2C}" presName="sibTrans" presStyleCnt="0"/>
      <dgm:spPr/>
    </dgm:pt>
    <dgm:pt modelId="{CE571568-D1DB-427D-9385-534F95DE294E}" type="pres">
      <dgm:prSet presAssocID="{920434FC-1A3B-4632-9155-4CDFC02BD937}" presName="node" presStyleLbl="node1" presStyleIdx="2" presStyleCnt="5">
        <dgm:presLayoutVars>
          <dgm:bulletEnabled val="1"/>
        </dgm:presLayoutVars>
      </dgm:prSet>
      <dgm:spPr/>
    </dgm:pt>
    <dgm:pt modelId="{3C89D66C-B8BB-4907-A0C6-F689E3AFB8A8}" type="pres">
      <dgm:prSet presAssocID="{7BE0B64F-45F3-497A-A823-89321049923C}" presName="sibTrans" presStyleCnt="0"/>
      <dgm:spPr/>
    </dgm:pt>
    <dgm:pt modelId="{1CA050CE-EABA-4DEE-98E0-6B2B092633F6}" type="pres">
      <dgm:prSet presAssocID="{EEE8CF94-ED4E-4478-95D9-930CA1A7CAB8}" presName="node" presStyleLbl="node1" presStyleIdx="3" presStyleCnt="5" custLinFactNeighborX="0" custLinFactNeighborY="173">
        <dgm:presLayoutVars>
          <dgm:bulletEnabled val="1"/>
        </dgm:presLayoutVars>
      </dgm:prSet>
      <dgm:spPr/>
    </dgm:pt>
    <dgm:pt modelId="{5D09398E-7C73-4417-A513-B9945E7BFD45}" type="pres">
      <dgm:prSet presAssocID="{327969B3-6C1D-4BBE-8CAD-0D423AE536E1}" presName="sibTrans" presStyleCnt="0"/>
      <dgm:spPr/>
    </dgm:pt>
    <dgm:pt modelId="{79C9B8B3-E7E4-43D4-9490-C60CE4BE1A5E}" type="pres">
      <dgm:prSet presAssocID="{4074145F-E355-4433-8DDE-562B24D18B98}" presName="node" presStyleLbl="node1" presStyleIdx="4" presStyleCnt="5">
        <dgm:presLayoutVars>
          <dgm:bulletEnabled val="1"/>
        </dgm:presLayoutVars>
      </dgm:prSet>
      <dgm:spPr/>
    </dgm:pt>
  </dgm:ptLst>
  <dgm:cxnLst>
    <dgm:cxn modelId="{A83EDF0A-8F7D-45E6-9A22-113D1C552727}" srcId="{74171F41-B753-4277-89A1-BA0AE23FE9F9}" destId="{EEE8CF94-ED4E-4478-95D9-930CA1A7CAB8}" srcOrd="3" destOrd="0" parTransId="{69FD55F7-935C-4978-9125-B882691C367B}" sibTransId="{327969B3-6C1D-4BBE-8CAD-0D423AE536E1}"/>
    <dgm:cxn modelId="{5A3A271F-55E2-4272-B6BC-097E025D7DC4}" type="presOf" srcId="{EEE8CF94-ED4E-4478-95D9-930CA1A7CAB8}" destId="{1CA050CE-EABA-4DEE-98E0-6B2B092633F6}" srcOrd="0" destOrd="0" presId="urn:microsoft.com/office/officeart/2005/8/layout/default"/>
    <dgm:cxn modelId="{E77D2333-3EB0-456F-85EB-5B56CF2E77AB}" srcId="{74171F41-B753-4277-89A1-BA0AE23FE9F9}" destId="{042C13DD-90BF-4D20-9480-FE4450AE5D9D}" srcOrd="0" destOrd="0" parTransId="{50D3CA2C-6DE6-4EC8-B2D3-5E1E04B65441}" sibTransId="{C290AA5A-360E-4731-9EB7-88DC5130C5E5}"/>
    <dgm:cxn modelId="{4555EC7A-0D18-48FF-B476-673A6FC825FB}" type="presOf" srcId="{4074145F-E355-4433-8DDE-562B24D18B98}" destId="{79C9B8B3-E7E4-43D4-9490-C60CE4BE1A5E}" srcOrd="0" destOrd="0" presId="urn:microsoft.com/office/officeart/2005/8/layout/default"/>
    <dgm:cxn modelId="{5257967C-D9B8-4273-A2F7-88191750591B}" type="presOf" srcId="{67D27A0A-646B-4A15-80B8-C5ED9BCEAC2B}" destId="{63F7BB56-950D-4D62-AB69-1971D76F0726}" srcOrd="0" destOrd="0" presId="urn:microsoft.com/office/officeart/2005/8/layout/default"/>
    <dgm:cxn modelId="{FCA62DA7-A05E-42A2-A6B5-23681A6A3E6A}" srcId="{74171F41-B753-4277-89A1-BA0AE23FE9F9}" destId="{920434FC-1A3B-4632-9155-4CDFC02BD937}" srcOrd="2" destOrd="0" parTransId="{A054018A-FA79-4BA8-9DDB-846AEF7E5E47}" sibTransId="{7BE0B64F-45F3-497A-A823-89321049923C}"/>
    <dgm:cxn modelId="{BE1220B8-1A9A-45B0-A1DB-22D8E1CCBBA7}" type="presOf" srcId="{920434FC-1A3B-4632-9155-4CDFC02BD937}" destId="{CE571568-D1DB-427D-9385-534F95DE294E}" srcOrd="0" destOrd="0" presId="urn:microsoft.com/office/officeart/2005/8/layout/default"/>
    <dgm:cxn modelId="{7B004BBA-1C70-42AB-BEB3-CA72986CA529}" srcId="{74171F41-B753-4277-89A1-BA0AE23FE9F9}" destId="{4074145F-E355-4433-8DDE-562B24D18B98}" srcOrd="4" destOrd="0" parTransId="{EF1A7326-2C77-4EE1-916B-4E4A6255BA1D}" sibTransId="{B7EFCB8C-465E-4C67-810A-9620AD7BE266}"/>
    <dgm:cxn modelId="{F9BE52D4-958E-406D-9C10-64F661EE7C67}" srcId="{74171F41-B753-4277-89A1-BA0AE23FE9F9}" destId="{67D27A0A-646B-4A15-80B8-C5ED9BCEAC2B}" srcOrd="1" destOrd="0" parTransId="{21A00992-D872-46E4-9406-303B09B75454}" sibTransId="{1E62F21F-62AF-466A-A5F6-A59C357F3C2C}"/>
    <dgm:cxn modelId="{6B7E6EE2-FC54-4E42-8E6A-33788F6E1D7B}" type="presOf" srcId="{042C13DD-90BF-4D20-9480-FE4450AE5D9D}" destId="{0C265AE3-93E2-4550-8388-7ADF7E5DA655}" srcOrd="0" destOrd="0" presId="urn:microsoft.com/office/officeart/2005/8/layout/default"/>
    <dgm:cxn modelId="{ED75E7F0-5498-40CA-8381-FBB23810A0B1}" type="presOf" srcId="{74171F41-B753-4277-89A1-BA0AE23FE9F9}" destId="{69B790CC-9040-41FF-989E-DA48A03429E9}" srcOrd="0" destOrd="0" presId="urn:microsoft.com/office/officeart/2005/8/layout/default"/>
    <dgm:cxn modelId="{E7307BDB-17F6-492F-96EE-FF4A1FB0FBA3}" type="presParOf" srcId="{69B790CC-9040-41FF-989E-DA48A03429E9}" destId="{0C265AE3-93E2-4550-8388-7ADF7E5DA655}" srcOrd="0" destOrd="0" presId="urn:microsoft.com/office/officeart/2005/8/layout/default"/>
    <dgm:cxn modelId="{E6AD8B8D-EE15-4CE6-A84F-341C2B7D3793}" type="presParOf" srcId="{69B790CC-9040-41FF-989E-DA48A03429E9}" destId="{A39FE0CD-E494-4846-A91C-8C0B830BA38C}" srcOrd="1" destOrd="0" presId="urn:microsoft.com/office/officeart/2005/8/layout/default"/>
    <dgm:cxn modelId="{3F70A98F-460F-4318-945E-E281EFCE61BB}" type="presParOf" srcId="{69B790CC-9040-41FF-989E-DA48A03429E9}" destId="{63F7BB56-950D-4D62-AB69-1971D76F0726}" srcOrd="2" destOrd="0" presId="urn:microsoft.com/office/officeart/2005/8/layout/default"/>
    <dgm:cxn modelId="{72F1B8ED-3B31-4A20-BA89-F6501D6FA793}" type="presParOf" srcId="{69B790CC-9040-41FF-989E-DA48A03429E9}" destId="{ED84CFC6-FDA7-4657-ADF7-A4D0FFF4835C}" srcOrd="3" destOrd="0" presId="urn:microsoft.com/office/officeart/2005/8/layout/default"/>
    <dgm:cxn modelId="{CA438FE7-C4FB-4119-89E9-2CA48CF26793}" type="presParOf" srcId="{69B790CC-9040-41FF-989E-DA48A03429E9}" destId="{CE571568-D1DB-427D-9385-534F95DE294E}" srcOrd="4" destOrd="0" presId="urn:microsoft.com/office/officeart/2005/8/layout/default"/>
    <dgm:cxn modelId="{EE7D6A6C-3E28-4D73-966F-88F840569983}" type="presParOf" srcId="{69B790CC-9040-41FF-989E-DA48A03429E9}" destId="{3C89D66C-B8BB-4907-A0C6-F689E3AFB8A8}" srcOrd="5" destOrd="0" presId="urn:microsoft.com/office/officeart/2005/8/layout/default"/>
    <dgm:cxn modelId="{1359DD3C-214B-47DA-A530-F33C67B0C925}" type="presParOf" srcId="{69B790CC-9040-41FF-989E-DA48A03429E9}" destId="{1CA050CE-EABA-4DEE-98E0-6B2B092633F6}" srcOrd="6" destOrd="0" presId="urn:microsoft.com/office/officeart/2005/8/layout/default"/>
    <dgm:cxn modelId="{13B10813-8326-4DCD-8939-D8BCCACFC130}" type="presParOf" srcId="{69B790CC-9040-41FF-989E-DA48A03429E9}" destId="{5D09398E-7C73-4417-A513-B9945E7BFD45}" srcOrd="7" destOrd="0" presId="urn:microsoft.com/office/officeart/2005/8/layout/default"/>
    <dgm:cxn modelId="{F961C239-9947-4B37-A9DD-6B274F2EDDFF}" type="presParOf" srcId="{69B790CC-9040-41FF-989E-DA48A03429E9}" destId="{79C9B8B3-E7E4-43D4-9490-C60CE4BE1A5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93BB8-77A8-4023-A3FB-D1E9D211E3BA}">
      <dsp:nvSpPr>
        <dsp:cNvPr id="0" name=""/>
        <dsp:cNvSpPr/>
      </dsp:nvSpPr>
      <dsp:spPr>
        <a:xfrm rot="5400000">
          <a:off x="6847688" y="-2756919"/>
          <a:ext cx="1188769" cy="7004304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9050" cap="flat" cmpd="sng" algn="ctr">
          <a:solidFill>
            <a:srgbClr val="176319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VIOLENZA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: UTILIZZO INTENZIONALE DELLA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FORZA FISICA 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 DEL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POTERE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MINACCIATO O REALE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CHE DETERMINA O PUÒ DETERMINARE LESIONI, MORTE, DANNO PSICOLOGICO, CATTIVO SVILUPPO E PRIVAZIONE</a:t>
          </a:r>
          <a:endParaRPr lang="it-IT" sz="2000" kern="1200" dirty="0"/>
        </a:p>
      </dsp:txBody>
      <dsp:txXfrm rot="-5400000">
        <a:off x="3939921" y="208879"/>
        <a:ext cx="6946273" cy="1072707"/>
      </dsp:txXfrm>
    </dsp:sp>
    <dsp:sp modelId="{1F49C422-422B-4FDD-9130-DADD8D237A28}">
      <dsp:nvSpPr>
        <dsp:cNvPr id="0" name=""/>
        <dsp:cNvSpPr/>
      </dsp:nvSpPr>
      <dsp:spPr>
        <a:xfrm>
          <a:off x="0" y="2251"/>
          <a:ext cx="3939921" cy="1485961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kern="120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OMS</a:t>
          </a:r>
          <a:endParaRPr lang="it-IT" sz="3200" b="1" kern="1200" dirty="0">
            <a:solidFill>
              <a:schemeClr val="tx1"/>
            </a:solidFill>
          </a:endParaRPr>
        </a:p>
      </dsp:txBody>
      <dsp:txXfrm>
        <a:off x="72539" y="74790"/>
        <a:ext cx="3794843" cy="1340883"/>
      </dsp:txXfrm>
    </dsp:sp>
    <dsp:sp modelId="{1C4A9C47-BBEF-46FF-B95E-5A7DB00E5539}">
      <dsp:nvSpPr>
        <dsp:cNvPr id="0" name=""/>
        <dsp:cNvSpPr/>
      </dsp:nvSpPr>
      <dsp:spPr>
        <a:xfrm rot="5400000">
          <a:off x="6847688" y="-1196660"/>
          <a:ext cx="1188769" cy="7004304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9050" cap="flat" cmpd="sng" algn="ctr">
          <a:solidFill>
            <a:srgbClr val="176319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>
              <a:solidFill>
                <a:srgbClr val="C00000"/>
              </a:solidFill>
            </a:rPr>
            <a:t>VIOLENZA SUL LAVORO</a:t>
          </a:r>
          <a:r>
            <a:rPr lang="it-IT" sz="2000" b="1" kern="1200" dirty="0"/>
            <a:t>: OGNI </a:t>
          </a:r>
          <a:r>
            <a:rPr lang="it-IT" sz="2000" b="1" kern="1200" dirty="0">
              <a:solidFill>
                <a:srgbClr val="C00000"/>
              </a:solidFill>
            </a:rPr>
            <a:t>AGGRESSIONE</a:t>
          </a:r>
          <a:r>
            <a:rPr lang="it-IT" sz="2000" b="1" kern="1200" dirty="0"/>
            <a:t>, </a:t>
          </a:r>
          <a:r>
            <a:rPr lang="it-IT" sz="2000" b="1" kern="1200" dirty="0">
              <a:solidFill>
                <a:srgbClr val="C00000"/>
              </a:solidFill>
            </a:rPr>
            <a:t>COMPORTAMENTO MINACCIOSO</a:t>
          </a:r>
          <a:r>
            <a:rPr lang="it-IT" sz="2000" b="1" kern="1200" dirty="0"/>
            <a:t>, ABUSO </a:t>
          </a:r>
          <a:r>
            <a:rPr lang="it-IT" sz="2000" b="1" kern="1200" dirty="0">
              <a:solidFill>
                <a:srgbClr val="C00000"/>
              </a:solidFill>
            </a:rPr>
            <a:t>VERBALE </a:t>
          </a:r>
          <a:r>
            <a:rPr lang="it-IT" sz="2000" b="1" kern="1200" dirty="0"/>
            <a:t>O </a:t>
          </a:r>
          <a:r>
            <a:rPr lang="it-IT" sz="2000" b="1" kern="1200" dirty="0">
              <a:solidFill>
                <a:srgbClr val="C00000"/>
              </a:solidFill>
            </a:rPr>
            <a:t>FISICO </a:t>
          </a:r>
          <a:r>
            <a:rPr lang="it-IT" sz="2000" b="1" kern="1200" dirty="0">
              <a:solidFill>
                <a:schemeClr val="tx1"/>
              </a:solidFill>
            </a:rPr>
            <a:t>CHE SI VERIFICA SUL POSTO DI LAVORO</a:t>
          </a:r>
        </a:p>
      </dsp:txBody>
      <dsp:txXfrm rot="-5400000">
        <a:off x="3939921" y="1769138"/>
        <a:ext cx="6946273" cy="1072707"/>
      </dsp:txXfrm>
    </dsp:sp>
    <dsp:sp modelId="{39DDA6BF-D964-498A-AE75-1057F3BD1A8B}">
      <dsp:nvSpPr>
        <dsp:cNvPr id="0" name=""/>
        <dsp:cNvSpPr/>
      </dsp:nvSpPr>
      <dsp:spPr>
        <a:xfrm>
          <a:off x="0" y="1562510"/>
          <a:ext cx="3939921" cy="1485961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i="0" kern="120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NIOSH</a:t>
          </a:r>
          <a:endParaRPr lang="it-IT" sz="3200" b="1" i="0" kern="1200" dirty="0">
            <a:solidFill>
              <a:schemeClr val="tx1"/>
            </a:solidFill>
          </a:endParaRPr>
        </a:p>
      </dsp:txBody>
      <dsp:txXfrm>
        <a:off x="72539" y="1635049"/>
        <a:ext cx="3794843" cy="1340883"/>
      </dsp:txXfrm>
    </dsp:sp>
    <dsp:sp modelId="{062B32B5-A191-4131-8D6B-9C15825731B5}">
      <dsp:nvSpPr>
        <dsp:cNvPr id="0" name=""/>
        <dsp:cNvSpPr/>
      </dsp:nvSpPr>
      <dsp:spPr>
        <a:xfrm rot="5400000">
          <a:off x="6707975" y="367030"/>
          <a:ext cx="1461330" cy="6997439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9050" cap="flat" cmpd="sng" algn="ctr">
          <a:solidFill>
            <a:srgbClr val="176319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VIOLENZA E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MOLESTIE 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NEL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MONDO DEL LAVORO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: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PRATICHE E COMPORTAMENTI 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INACCETTABILI CHE CAUSANO O POSSONO COMPORTARE UN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DANNO FISICO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PSICOLOGICO, SESSUALE 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O </a:t>
          </a:r>
          <a:r>
            <a:rPr lang="it-IT" sz="2000" b="1" kern="1200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ECONOMICO</a:t>
          </a:r>
          <a:r>
            <a:rPr lang="it-IT" sz="2000" b="1" kern="1200" dirty="0">
              <a:solidFill>
                <a:srgbClr val="1B1C1D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, INCLUSE LE MOLESTIE DI GENERE</a:t>
          </a:r>
          <a:endParaRPr lang="it-IT" sz="2000" b="1" kern="1200" dirty="0"/>
        </a:p>
      </dsp:txBody>
      <dsp:txXfrm rot="-5400000">
        <a:off x="3939921" y="3206420"/>
        <a:ext cx="6926103" cy="1318658"/>
      </dsp:txXfrm>
    </dsp:sp>
    <dsp:sp modelId="{280F3A67-DDBD-45D4-AFCE-3B2BE5A87776}">
      <dsp:nvSpPr>
        <dsp:cNvPr id="0" name=""/>
        <dsp:cNvSpPr/>
      </dsp:nvSpPr>
      <dsp:spPr>
        <a:xfrm>
          <a:off x="0" y="3122770"/>
          <a:ext cx="3939921" cy="1485961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b="1" kern="1200" dirty="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rPr>
            <a:t>ILO</a:t>
          </a:r>
          <a:endParaRPr lang="it-IT" sz="3200" b="1" kern="1200" dirty="0">
            <a:solidFill>
              <a:schemeClr val="tx1"/>
            </a:solidFill>
          </a:endParaRPr>
        </a:p>
      </dsp:txBody>
      <dsp:txXfrm>
        <a:off x="72539" y="3195309"/>
        <a:ext cx="3794843" cy="134088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0CF01-B8A1-41EB-8668-8BB673E3B6A8}">
      <dsp:nvSpPr>
        <dsp:cNvPr id="0" name=""/>
        <dsp:cNvSpPr/>
      </dsp:nvSpPr>
      <dsp:spPr>
        <a:xfrm>
          <a:off x="0" y="570152"/>
          <a:ext cx="10103690" cy="4536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EE3902-2DAB-4733-A5EF-4512271874AE}">
      <dsp:nvSpPr>
        <dsp:cNvPr id="0" name=""/>
        <dsp:cNvSpPr/>
      </dsp:nvSpPr>
      <dsp:spPr>
        <a:xfrm>
          <a:off x="319170" y="0"/>
          <a:ext cx="9669980" cy="786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27" tIns="0" rIns="267327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NECESSITA’ DI POTENZIAMENTO DELL’ ATTIVITA’ DI PREVENZIONE </a:t>
          </a:r>
          <a:r>
            <a:rPr lang="it-IT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:  ES. RIDURRE LE CAUSE PER LE QUALI IL CITTADINO PROTESTA ED ASSALE VERBALMENTE E CON ATTI FISICI IL PERSONALE: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RIDUZIONE DEI TEMPI DI ATTESA</a:t>
          </a:r>
          <a:r>
            <a:rPr lang="it-IT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;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GARANTIRE UN’ ASSISTENZA EFFICACE </a:t>
          </a:r>
          <a:r>
            <a:rPr lang="it-IT" sz="1600" b="1" kern="1200" dirty="0">
              <a:latin typeface="Calibri" panose="020F0502020204030204" pitchFamily="34" charset="0"/>
              <a:cs typeface="Calibri" panose="020F0502020204030204" pitchFamily="34" charset="0"/>
            </a:rPr>
            <a:t>ETC.)</a:t>
          </a:r>
        </a:p>
      </dsp:txBody>
      <dsp:txXfrm>
        <a:off x="357553" y="38383"/>
        <a:ext cx="9593214" cy="709508"/>
      </dsp:txXfrm>
    </dsp:sp>
    <dsp:sp modelId="{D2E9E252-5BFE-44A9-97A8-C978A5849B27}">
      <dsp:nvSpPr>
        <dsp:cNvPr id="0" name=""/>
        <dsp:cNvSpPr/>
      </dsp:nvSpPr>
      <dsp:spPr>
        <a:xfrm>
          <a:off x="0" y="1710720"/>
          <a:ext cx="10103690" cy="4536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EA1348-F51F-46C1-9D2F-0E1833A707ED}">
      <dsp:nvSpPr>
        <dsp:cNvPr id="0" name=""/>
        <dsp:cNvSpPr/>
      </dsp:nvSpPr>
      <dsp:spPr>
        <a:xfrm>
          <a:off x="299334" y="976130"/>
          <a:ext cx="9626334" cy="85544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27" tIns="0" rIns="267327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TUTELARE LA SICUREZZA DEGLI OPERATORI: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ES. STIPULARE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ACCORDI CON PREFETTURE/FORZE DELL’ORDINE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PER ASSICURARE PERSONALE DI VIGILANZA DI NOTTE E DURANTE I MOMENTI PIU’ CRITICI DEI TURNI LA LAVORO; POSIZIONARE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TELECAMERE NELLE POSTAZIONI CRUCIALI </a:t>
          </a:r>
        </a:p>
      </dsp:txBody>
      <dsp:txXfrm>
        <a:off x="341093" y="1017889"/>
        <a:ext cx="9542816" cy="771929"/>
      </dsp:txXfrm>
    </dsp:sp>
    <dsp:sp modelId="{1C238D71-3B6C-4C81-956E-192AF88CA357}">
      <dsp:nvSpPr>
        <dsp:cNvPr id="0" name=""/>
        <dsp:cNvSpPr/>
      </dsp:nvSpPr>
      <dsp:spPr>
        <a:xfrm>
          <a:off x="0" y="4444782"/>
          <a:ext cx="10103690" cy="4536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4C8FFD-CF05-4CD2-A2FF-B858ABD6A5C2}">
      <dsp:nvSpPr>
        <dsp:cNvPr id="0" name=""/>
        <dsp:cNvSpPr/>
      </dsp:nvSpPr>
      <dsp:spPr>
        <a:xfrm>
          <a:off x="323396" y="2087887"/>
          <a:ext cx="9626396" cy="24489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327" tIns="0" rIns="267327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PREVEDERE UN APPROCCIO MULTIDISCIPLINARE: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INDIVIDUARE  RUOLI E COMPITI DELLE DIVERSE FIGURE COINVOLTE NELLA PREVENZIONE E GESTIONE DEGLI EPISODI DI VIOLENZA; 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GRUPPO DI LAVORO  MULTIDISCIPLINARE AZIENDALE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CON ATTUAZIONE E MONITORAGGIO DEGLI OBIETTIVI DELINEATI NELLA POLICY AZIENDALE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ES. ELABORAZIONE DEL PIANO PER LA PREVENZIONE DEGLI ATTI DI VIOLENZA SUGLI </a:t>
          </a:r>
          <a:r>
            <a:rPr lang="it-IT" sz="1600" b="1" kern="120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OPERATORI SANITARI, IL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PREVIOS; 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ATTIVITA’ CONGIUNTE TRA 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RISK MANAGEMENT E RSPP; RUOLO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DEL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 MC E </a:t>
          </a:r>
          <a:r>
            <a:rPr lang="it-IT" sz="16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DEL</a:t>
          </a:r>
          <a:r>
            <a:rPr lang="it-IT" sz="16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 RLS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b="1" kern="1200" dirty="0">
            <a:solidFill>
              <a:srgbClr val="C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rPr>
            <a:t>NECESSITA’ DI MONITORAGGIO CONTINUO DEL FENOMENO</a:t>
          </a:r>
        </a:p>
      </dsp:txBody>
      <dsp:txXfrm>
        <a:off x="442943" y="2207434"/>
        <a:ext cx="9387302" cy="22098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C105A-766A-42E1-8BE5-A20C92ABDC24}">
      <dsp:nvSpPr>
        <dsp:cNvPr id="0" name=""/>
        <dsp:cNvSpPr/>
      </dsp:nvSpPr>
      <dsp:spPr>
        <a:xfrm rot="5400000">
          <a:off x="-274834" y="277220"/>
          <a:ext cx="1832227" cy="1282559"/>
        </a:xfrm>
        <a:prstGeom prst="chevron">
          <a:avLst/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 cap="flat" cmpd="sng" algn="ctr">
          <a:solidFill>
            <a:srgbClr val="17631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tx1"/>
              </a:solidFill>
            </a:rPr>
            <a:t>VIOLENZA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tx1"/>
              </a:solidFill>
            </a:rPr>
            <a:t>FISICA</a:t>
          </a:r>
        </a:p>
      </dsp:txBody>
      <dsp:txXfrm rot="-5400000">
        <a:off x="1" y="643666"/>
        <a:ext cx="1282559" cy="549668"/>
      </dsp:txXfrm>
    </dsp:sp>
    <dsp:sp modelId="{9E18F151-411E-4070-A9FB-BE0F984941C9}">
      <dsp:nvSpPr>
        <dsp:cNvPr id="0" name=""/>
        <dsp:cNvSpPr/>
      </dsp:nvSpPr>
      <dsp:spPr>
        <a:xfrm rot="5400000">
          <a:off x="4698437" y="-3410560"/>
          <a:ext cx="1191573" cy="8023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tri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it-IT" sz="1900" b="1" kern="1200" dirty="0">
              <a:solidFill>
                <a:srgbClr val="C00000"/>
              </a:solidFill>
            </a:rPr>
            <a:t>AGGRESSIONE FISICA </a:t>
          </a:r>
          <a:r>
            <a:rPr lang="it-IT" sz="1900" b="1" kern="1200" dirty="0"/>
            <a:t>(ES. ESSERE SPINTI, COLPITI, RICEVERE SPUTI)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it-IT" sz="1900" b="1" kern="1200" dirty="0">
              <a:solidFill>
                <a:srgbClr val="C00000"/>
              </a:solidFill>
            </a:rPr>
            <a:t>TENTATIVO DI AGGRESSIONE </a:t>
          </a:r>
          <a:r>
            <a:rPr lang="it-IT" sz="1900" b="1" kern="1200" dirty="0"/>
            <a:t>(VERBALE O SCRITTA CON INTENZIONE DI RECARE DANNO)</a:t>
          </a:r>
        </a:p>
      </dsp:txBody>
      <dsp:txXfrm rot="-5400000">
        <a:off x="1282559" y="63486"/>
        <a:ext cx="7965162" cy="1075237"/>
      </dsp:txXfrm>
    </dsp:sp>
    <dsp:sp modelId="{71971637-4AB0-488F-B97F-925E16D3DB82}">
      <dsp:nvSpPr>
        <dsp:cNvPr id="0" name=""/>
        <dsp:cNvSpPr/>
      </dsp:nvSpPr>
      <dsp:spPr>
        <a:xfrm rot="5400000">
          <a:off x="-274834" y="1920841"/>
          <a:ext cx="1832227" cy="1282559"/>
        </a:xfrm>
        <a:prstGeom prst="chevron">
          <a:avLst/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 cap="flat" cmpd="sng" algn="ctr">
          <a:solidFill>
            <a:srgbClr val="17631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tx1"/>
              </a:solidFill>
            </a:rPr>
            <a:t>VIOLENZA EMOTIVA</a:t>
          </a:r>
        </a:p>
      </dsp:txBody>
      <dsp:txXfrm rot="-5400000">
        <a:off x="1" y="2287287"/>
        <a:ext cx="1282559" cy="549668"/>
      </dsp:txXfrm>
    </dsp:sp>
    <dsp:sp modelId="{9DB7F9F8-C004-44B7-AC76-D2DADA25C250}">
      <dsp:nvSpPr>
        <dsp:cNvPr id="0" name=""/>
        <dsp:cNvSpPr/>
      </dsp:nvSpPr>
      <dsp:spPr>
        <a:xfrm rot="5400000">
          <a:off x="4698750" y="-1770184"/>
          <a:ext cx="1190947" cy="8023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it-IT" sz="1900" b="1" kern="1200" dirty="0">
              <a:solidFill>
                <a:srgbClr val="C00000"/>
              </a:solidFill>
            </a:rPr>
            <a:t>AGGRESSIONE EMOTIVA</a:t>
          </a:r>
          <a:r>
            <a:rPr lang="it-IT" sz="1900" b="1" kern="1200" dirty="0"/>
            <a:t>, CHE SI ESPLICITA CON ATTEGGIAMENTI DANNOSI QUALI INSULTI, GESTI, UMILIAZIONE DAVANTI AL GRUPPO DI LAVORO, COERCIZIONE ECC.</a:t>
          </a:r>
        </a:p>
      </dsp:txBody>
      <dsp:txXfrm rot="-5400000">
        <a:off x="1282559" y="1704144"/>
        <a:ext cx="7965193" cy="1074673"/>
      </dsp:txXfrm>
    </dsp:sp>
    <dsp:sp modelId="{1F00DC7C-7107-46A0-88B4-D7A997E5FAC7}">
      <dsp:nvSpPr>
        <dsp:cNvPr id="0" name=""/>
        <dsp:cNvSpPr/>
      </dsp:nvSpPr>
      <dsp:spPr>
        <a:xfrm rot="5400000">
          <a:off x="-274834" y="3561530"/>
          <a:ext cx="1832227" cy="1282559"/>
        </a:xfrm>
        <a:prstGeom prst="chevron">
          <a:avLst/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 w="31750" cap="flat" cmpd="sng" algn="ctr">
          <a:solidFill>
            <a:srgbClr val="17631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solidFill>
                <a:schemeClr val="tx1"/>
              </a:solidFill>
            </a:rPr>
            <a:t>VIOLENZA SESSUALE</a:t>
          </a:r>
        </a:p>
      </dsp:txBody>
      <dsp:txXfrm rot="-5400000">
        <a:off x="1" y="3927976"/>
        <a:ext cx="1282559" cy="549668"/>
      </dsp:txXfrm>
    </dsp:sp>
    <dsp:sp modelId="{811C6595-669D-42D0-8A6A-8C87C874D402}">
      <dsp:nvSpPr>
        <dsp:cNvPr id="0" name=""/>
        <dsp:cNvSpPr/>
      </dsp:nvSpPr>
      <dsp:spPr>
        <a:xfrm rot="5400000">
          <a:off x="4698750" y="-129495"/>
          <a:ext cx="1190947" cy="8023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it-IT" sz="1900" b="1" kern="1200" dirty="0">
              <a:solidFill>
                <a:srgbClr val="C00000"/>
              </a:solidFill>
            </a:rPr>
            <a:t>MOLESTIA SESSUALE VERBALE </a:t>
          </a:r>
          <a:r>
            <a:rPr lang="it-IT" sz="1900" b="1" kern="1200" dirty="0"/>
            <a:t>(ATTENZIONI, DOMANDE INTIME NON DESIDERATE O RICHIAMI DI NATURA SESSUALE)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it-IT" sz="1900" b="1" kern="1200" dirty="0">
              <a:solidFill>
                <a:srgbClr val="C00000"/>
              </a:solidFill>
            </a:rPr>
            <a:t>VIOLENZA SESSUALE </a:t>
          </a:r>
          <a:r>
            <a:rPr lang="it-IT" sz="1900" b="1" kern="1200" dirty="0"/>
            <a:t>(QUALSIASI CONTATTO O ATTO SESSUALE FORZATO)</a:t>
          </a:r>
        </a:p>
      </dsp:txBody>
      <dsp:txXfrm rot="-5400000">
        <a:off x="1282559" y="3344833"/>
        <a:ext cx="7965193" cy="1074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7187C-CBFF-41E6-9E63-E71FBB244965}">
      <dsp:nvSpPr>
        <dsp:cNvPr id="0" name=""/>
        <dsp:cNvSpPr/>
      </dsp:nvSpPr>
      <dsp:spPr>
        <a:xfrm>
          <a:off x="1627656" y="0"/>
          <a:ext cx="4762919" cy="4762919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7A00D-82AC-4407-9CF4-8575E544451E}">
      <dsp:nvSpPr>
        <dsp:cNvPr id="0" name=""/>
        <dsp:cNvSpPr/>
      </dsp:nvSpPr>
      <dsp:spPr>
        <a:xfrm>
          <a:off x="2552792" y="324939"/>
          <a:ext cx="6410519" cy="13415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176319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SECONDO I DATI ELABORATI DALL’ AGENZIA DI CONTROLLO DEL SISTEMA SOCIOSANITARIO LOMBARDO (</a:t>
          </a:r>
          <a:r>
            <a:rPr lang="it-IT" sz="1800" b="1" kern="1200" dirty="0">
              <a:solidFill>
                <a:srgbClr val="C00000"/>
              </a:solidFill>
            </a:rPr>
            <a:t>ACSS</a:t>
          </a:r>
          <a:r>
            <a:rPr lang="it-IT" sz="1800" b="1" kern="1200" dirty="0"/>
            <a:t>), SI REGISTRA UN </a:t>
          </a:r>
          <a:r>
            <a:rPr lang="it-IT" sz="1800" b="1" kern="1200" dirty="0">
              <a:solidFill>
                <a:srgbClr val="C00000"/>
              </a:solidFill>
            </a:rPr>
            <a:t>INCREMENTO </a:t>
          </a:r>
          <a:r>
            <a:rPr lang="it-IT" sz="1800" b="1" kern="1200" dirty="0">
              <a:solidFill>
                <a:schemeClr val="tx1"/>
              </a:solidFill>
            </a:rPr>
            <a:t>DEL</a:t>
          </a:r>
          <a:r>
            <a:rPr lang="it-IT" sz="1800" b="1" kern="1200" dirty="0">
              <a:solidFill>
                <a:srgbClr val="C00000"/>
              </a:solidFill>
            </a:rPr>
            <a:t> 17,7% </a:t>
          </a:r>
          <a:r>
            <a:rPr lang="it-IT" sz="1800" b="1" kern="1200" dirty="0">
              <a:solidFill>
                <a:schemeClr val="tx1"/>
              </a:solidFill>
            </a:rPr>
            <a:t>NEL NUMERO </a:t>
          </a:r>
          <a:r>
            <a:rPr lang="it-IT" sz="1800" b="1" kern="1200" dirty="0">
              <a:solidFill>
                <a:srgbClr val="C00000"/>
              </a:solidFill>
            </a:rPr>
            <a:t>DI AGGRESSIONI SEGNALATE RISPETTO AL 2023</a:t>
          </a:r>
          <a:r>
            <a:rPr lang="it-IT" sz="1800" b="1" kern="1200" dirty="0"/>
            <a:t>, CON UN TOTALE DI </a:t>
          </a:r>
          <a:r>
            <a:rPr lang="it-IT" sz="1800" b="1" kern="1200" dirty="0">
              <a:solidFill>
                <a:srgbClr val="C00000"/>
              </a:solidFill>
            </a:rPr>
            <a:t>5.690 EPISODI DENUNCIATI</a:t>
          </a:r>
          <a:r>
            <a:rPr lang="it-IT" sz="1800" b="1" kern="1200" dirty="0"/>
            <a:t> SOLO NEGLI </a:t>
          </a:r>
          <a:r>
            <a:rPr lang="it-IT" sz="1800" b="1" kern="1200" dirty="0">
              <a:solidFill>
                <a:srgbClr val="C00000"/>
              </a:solidFill>
            </a:rPr>
            <a:t>ENTI PUBBLICI</a:t>
          </a:r>
        </a:p>
      </dsp:txBody>
      <dsp:txXfrm>
        <a:off x="2618281" y="390428"/>
        <a:ext cx="6279541" cy="1210569"/>
      </dsp:txXfrm>
    </dsp:sp>
    <dsp:sp modelId="{82A504F0-3F09-4BEE-A9D6-87B4376A1C94}">
      <dsp:nvSpPr>
        <dsp:cNvPr id="0" name=""/>
        <dsp:cNvSpPr/>
      </dsp:nvSpPr>
      <dsp:spPr>
        <a:xfrm>
          <a:off x="3668167" y="1953076"/>
          <a:ext cx="5285068" cy="10446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176319">
              <a:alpha val="7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it-IT" sz="1800" b="1" kern="1200" dirty="0">
              <a:solidFill>
                <a:srgbClr val="C00000"/>
              </a:solidFill>
            </a:rPr>
            <a:t>GLI INFERMIERI </a:t>
          </a:r>
          <a:r>
            <a:rPr lang="it-IT" sz="1800" b="1" kern="1200" dirty="0"/>
            <a:t>CONTINUANO A ESSERE LA CATEGORIA </a:t>
          </a:r>
          <a:r>
            <a:rPr lang="it-IT" sz="1800" b="1" kern="1200" dirty="0">
              <a:solidFill>
                <a:srgbClr val="C00000"/>
              </a:solidFill>
            </a:rPr>
            <a:t>PIÙ COLPITA </a:t>
          </a:r>
          <a:r>
            <a:rPr lang="it-IT" sz="1800" b="1" kern="1200" dirty="0">
              <a:solidFill>
                <a:schemeClr val="tx1"/>
              </a:solidFill>
            </a:rPr>
            <a:t>DALLE</a:t>
          </a:r>
          <a:r>
            <a:rPr lang="it-IT" sz="1800" b="1" kern="1200" dirty="0">
              <a:solidFill>
                <a:srgbClr val="C00000"/>
              </a:solidFill>
            </a:rPr>
            <a:t> AGGRESSIONI</a:t>
          </a:r>
          <a:r>
            <a:rPr lang="it-IT" sz="1800" b="1" kern="1200" dirty="0"/>
            <a:t>, CON OLTRE IL 60% DEGLI EPISODI, </a:t>
          </a:r>
          <a:r>
            <a:rPr lang="it-IT" sz="1800" b="1" kern="1200" dirty="0">
              <a:solidFill>
                <a:schemeClr val="tx1"/>
              </a:solidFill>
            </a:rPr>
            <a:t>SEGUITI</a:t>
          </a:r>
          <a:r>
            <a:rPr lang="it-IT" sz="1800" b="1" kern="1200" dirty="0"/>
            <a:t> DAI </a:t>
          </a:r>
          <a:r>
            <a:rPr lang="it-IT" sz="1800" b="1" kern="1200" dirty="0">
              <a:solidFill>
                <a:srgbClr val="C00000"/>
              </a:solidFill>
            </a:rPr>
            <a:t>MEDICI </a:t>
          </a:r>
          <a:r>
            <a:rPr lang="it-IT" sz="1800" b="1" kern="1200" dirty="0">
              <a:solidFill>
                <a:schemeClr val="tx1"/>
              </a:solidFill>
            </a:rPr>
            <a:t>E </a:t>
          </a:r>
          <a:r>
            <a:rPr lang="it-IT" sz="1800" b="1" kern="1200" dirty="0"/>
            <a:t>DA </a:t>
          </a:r>
          <a:r>
            <a:rPr lang="it-IT" sz="1800" b="1" kern="1200" dirty="0">
              <a:solidFill>
                <a:srgbClr val="C00000"/>
              </a:solidFill>
            </a:rPr>
            <a:t>ALTRE QUALIFICHE PROFESSIONALI</a:t>
          </a:r>
          <a:endParaRPr lang="it-IT" sz="1300" kern="1200" dirty="0">
            <a:solidFill>
              <a:srgbClr val="C00000"/>
            </a:solidFill>
          </a:endParaRPr>
        </a:p>
      </dsp:txBody>
      <dsp:txXfrm>
        <a:off x="3719161" y="2004070"/>
        <a:ext cx="5183080" cy="942628"/>
      </dsp:txXfrm>
    </dsp:sp>
    <dsp:sp modelId="{4D2E2A58-EBBE-4F96-A19C-BABAF8D02B04}">
      <dsp:nvSpPr>
        <dsp:cNvPr id="0" name=""/>
        <dsp:cNvSpPr/>
      </dsp:nvSpPr>
      <dsp:spPr>
        <a:xfrm>
          <a:off x="4049999" y="3348367"/>
          <a:ext cx="5477354" cy="116888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1750" cap="flat" cmpd="sng" algn="ctr">
          <a:solidFill>
            <a:srgbClr val="176319">
              <a:alpha val="5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LA </a:t>
          </a:r>
          <a:r>
            <a:rPr lang="it-IT" sz="1800" b="1" kern="1200" dirty="0">
              <a:solidFill>
                <a:srgbClr val="C00000"/>
              </a:solidFill>
            </a:rPr>
            <a:t>VIOLENZA FISICA </a:t>
          </a:r>
          <a:r>
            <a:rPr lang="it-IT" sz="1800" b="1" kern="1200" dirty="0"/>
            <a:t>RAPPRESENTA </a:t>
          </a:r>
          <a:r>
            <a:rPr lang="it-IT" sz="1800" b="1" kern="1200" dirty="0">
              <a:solidFill>
                <a:srgbClr val="C00000"/>
              </a:solidFill>
            </a:rPr>
            <a:t>IL 25,3% </a:t>
          </a:r>
          <a:r>
            <a:rPr lang="it-IT" sz="1800" b="1" kern="1200" dirty="0"/>
            <a:t>DELLE </a:t>
          </a:r>
          <a:r>
            <a:rPr lang="it-IT" sz="1800" b="1" kern="1200" dirty="0">
              <a:solidFill>
                <a:srgbClr val="C00000"/>
              </a:solidFill>
            </a:rPr>
            <a:t>AGGRESSIONI</a:t>
          </a:r>
          <a:r>
            <a:rPr lang="it-IT" sz="1800" b="1" kern="1200" dirty="0"/>
            <a:t>, MENTRE LA FORMA </a:t>
          </a:r>
          <a:r>
            <a:rPr lang="it-IT" sz="1800" b="1" kern="1200" dirty="0">
              <a:solidFill>
                <a:srgbClr val="C00000"/>
              </a:solidFill>
            </a:rPr>
            <a:t>PIÙ COMUNE </a:t>
          </a:r>
          <a:r>
            <a:rPr lang="it-IT" sz="1800" b="1" kern="1200" dirty="0"/>
            <a:t>RIMANE QUELLA </a:t>
          </a:r>
          <a:r>
            <a:rPr lang="it-IT" sz="1800" b="1" kern="1200" dirty="0">
              <a:solidFill>
                <a:srgbClr val="C00000"/>
              </a:solidFill>
            </a:rPr>
            <a:t>VERBALE (74,7%)</a:t>
          </a:r>
        </a:p>
      </dsp:txBody>
      <dsp:txXfrm>
        <a:off x="4107059" y="3405427"/>
        <a:ext cx="5363234" cy="10547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7187C-CBFF-41E6-9E63-E71FBB244965}">
      <dsp:nvSpPr>
        <dsp:cNvPr id="0" name=""/>
        <dsp:cNvSpPr/>
      </dsp:nvSpPr>
      <dsp:spPr>
        <a:xfrm>
          <a:off x="1582533" y="0"/>
          <a:ext cx="4762919" cy="4762919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7A00D-82AC-4407-9CF4-8575E544451E}">
      <dsp:nvSpPr>
        <dsp:cNvPr id="0" name=""/>
        <dsp:cNvSpPr/>
      </dsp:nvSpPr>
      <dsp:spPr>
        <a:xfrm>
          <a:off x="2397332" y="0"/>
          <a:ext cx="6591010" cy="201334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176319">
              <a:alpha val="9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kern="1200" dirty="0"/>
            <a:t>GLI </a:t>
          </a:r>
          <a:r>
            <a:rPr lang="it-IT" b="1" kern="1200" dirty="0">
              <a:solidFill>
                <a:srgbClr val="C00000"/>
              </a:solidFill>
            </a:rPr>
            <a:t>AGGRESSORI</a:t>
          </a:r>
          <a:r>
            <a:rPr lang="it-IT" b="1" kern="1200" dirty="0"/>
            <a:t> SONO PREVALENTEMENTE </a:t>
          </a:r>
          <a:r>
            <a:rPr lang="it-IT" b="1" kern="1200" dirty="0">
              <a:solidFill>
                <a:srgbClr val="C00000"/>
              </a:solidFill>
            </a:rPr>
            <a:t>UTENTI (67,8%) </a:t>
          </a:r>
          <a:r>
            <a:rPr lang="it-IT" b="1" kern="1200" dirty="0"/>
            <a:t>E </a:t>
          </a:r>
          <a:r>
            <a:rPr lang="it-IT" b="1" kern="1200" dirty="0">
              <a:solidFill>
                <a:srgbClr val="C00000"/>
              </a:solidFill>
            </a:rPr>
            <a:t>PARENTI </a:t>
          </a:r>
          <a:r>
            <a:rPr lang="it-IT" b="1" kern="1200" dirty="0"/>
            <a:t>DEI </a:t>
          </a:r>
          <a:r>
            <a:rPr lang="it-IT" b="1" kern="1200" dirty="0">
              <a:solidFill>
                <a:srgbClr val="C00000"/>
              </a:solidFill>
            </a:rPr>
            <a:t>PAZIENTI (25,6%</a:t>
          </a:r>
          <a:r>
            <a:rPr lang="it-IT" b="1" kern="1200" dirty="0"/>
            <a:t>). LE AGGRESSIONI SI VERIFICANO PRINCIPALMENTE </a:t>
          </a:r>
          <a:r>
            <a:rPr lang="it-IT" b="1" kern="1200" dirty="0">
              <a:solidFill>
                <a:srgbClr val="C00000"/>
              </a:solidFill>
            </a:rPr>
            <a:t>NEI GIORNI FERIALI </a:t>
          </a:r>
          <a:r>
            <a:rPr lang="it-IT" b="1" kern="1200" dirty="0"/>
            <a:t>E NELLA </a:t>
          </a:r>
          <a:r>
            <a:rPr lang="it-IT" b="1" kern="1200" dirty="0">
              <a:solidFill>
                <a:srgbClr val="C00000"/>
              </a:solidFill>
            </a:rPr>
            <a:t>FASCIA ORARIA POMERIDIANA</a:t>
          </a:r>
          <a:r>
            <a:rPr lang="it-IT" b="1" kern="1200" dirty="0"/>
            <a:t>, QUANDO IL NUMERO DI ACCESSI È PIÙ ELEVATO</a:t>
          </a:r>
        </a:p>
        <a:p>
          <a:pPr marL="0"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>
            <a:solidFill>
              <a:srgbClr val="C00000"/>
            </a:solidFill>
          </a:endParaRPr>
        </a:p>
      </dsp:txBody>
      <dsp:txXfrm>
        <a:off x="2495616" y="98284"/>
        <a:ext cx="6394442" cy="1816781"/>
      </dsp:txXfrm>
    </dsp:sp>
    <dsp:sp modelId="{82A504F0-3F09-4BEE-A9D6-87B4376A1C94}">
      <dsp:nvSpPr>
        <dsp:cNvPr id="0" name=""/>
        <dsp:cNvSpPr/>
      </dsp:nvSpPr>
      <dsp:spPr>
        <a:xfrm>
          <a:off x="3623044" y="2691230"/>
          <a:ext cx="5285068" cy="154109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rgbClr val="176319">
              <a:alpha val="5000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LE </a:t>
          </a:r>
          <a:r>
            <a:rPr lang="it-IT" sz="1800" b="1" kern="1200" dirty="0">
              <a:solidFill>
                <a:srgbClr val="C00000"/>
              </a:solidFill>
            </a:rPr>
            <a:t>AREE DI DEGENZA </a:t>
          </a:r>
          <a:r>
            <a:rPr lang="it-IT" sz="1800" b="1" kern="1200" dirty="0"/>
            <a:t>RISULTANO ESSERE I LUOGHI </a:t>
          </a:r>
          <a:r>
            <a:rPr lang="it-IT" sz="1800" b="1" kern="1200" dirty="0">
              <a:solidFill>
                <a:srgbClr val="C00000"/>
              </a:solidFill>
            </a:rPr>
            <a:t>PIÙ A RISCHIO </a:t>
          </a:r>
          <a:r>
            <a:rPr lang="it-IT" sz="1800" b="1" kern="1200" dirty="0"/>
            <a:t>(+1,4 PUNTI PERCENTUALI RISPETTO AL 2023), SEGUITE DAI </a:t>
          </a:r>
          <a:r>
            <a:rPr lang="it-IT" sz="1800" b="1" kern="1200" dirty="0">
              <a:solidFill>
                <a:srgbClr val="C00000"/>
              </a:solidFill>
            </a:rPr>
            <a:t>PRONTO SOCCORSO</a:t>
          </a:r>
          <a:r>
            <a:rPr lang="it-IT" sz="1800" b="1" kern="1200" dirty="0"/>
            <a:t>, DALLE </a:t>
          </a:r>
          <a:r>
            <a:rPr lang="it-IT" sz="1800" b="1" kern="1200" dirty="0">
              <a:solidFill>
                <a:srgbClr val="C00000"/>
              </a:solidFill>
            </a:rPr>
            <a:t>AREE COMUNI E </a:t>
          </a:r>
          <a:r>
            <a:rPr lang="it-IT" sz="1800" b="1" kern="1200" dirty="0"/>
            <a:t>DAGLI </a:t>
          </a:r>
          <a:r>
            <a:rPr lang="it-IT" sz="1800" b="1" kern="1200" dirty="0">
              <a:solidFill>
                <a:srgbClr val="C00000"/>
              </a:solidFill>
            </a:rPr>
            <a:t>AMBULATORI</a:t>
          </a:r>
        </a:p>
      </dsp:txBody>
      <dsp:txXfrm>
        <a:off x="3698274" y="2766460"/>
        <a:ext cx="5134608" cy="13906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FF958-617D-4EC5-96EC-FE332345B346}">
      <dsp:nvSpPr>
        <dsp:cNvPr id="0" name=""/>
        <dsp:cNvSpPr/>
      </dsp:nvSpPr>
      <dsp:spPr>
        <a:xfrm>
          <a:off x="985820" y="0"/>
          <a:ext cx="9130902" cy="5247723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02D7F-7831-49DE-864B-B713FD99689B}">
      <dsp:nvSpPr>
        <dsp:cNvPr id="0" name=""/>
        <dsp:cNvSpPr/>
      </dsp:nvSpPr>
      <dsp:spPr>
        <a:xfrm>
          <a:off x="50183" y="1369099"/>
          <a:ext cx="2029347" cy="2547181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4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1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 AZIONE PRELIMINARE ALLA VALUTAZIONE DEL RISCHIO: ISTITITUZIONE DEL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GRUPPO AZIENDALE</a:t>
          </a:r>
        </a:p>
      </dsp:txBody>
      <dsp:txXfrm>
        <a:off x="149248" y="1468164"/>
        <a:ext cx="1831217" cy="2349051"/>
      </dsp:txXfrm>
    </dsp:sp>
    <dsp:sp modelId="{8B5893CD-5FDB-4843-B0F9-0A8BB1375CA0}">
      <dsp:nvSpPr>
        <dsp:cNvPr id="0" name=""/>
        <dsp:cNvSpPr/>
      </dsp:nvSpPr>
      <dsp:spPr>
        <a:xfrm>
          <a:off x="2177441" y="1472112"/>
          <a:ext cx="2153801" cy="2303498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2.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SENSIBILIZZAZIONE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DELLA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ORGANIZZAZIONE</a:t>
          </a:r>
        </a:p>
        <a:p>
          <a:pPr algn="ctr">
            <a:buNone/>
          </a:pPr>
          <a:endParaRPr kumimoji="0" lang="it-IT" sz="900" b="1" i="0" u="none" strike="noStrike" kern="1200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sp:txBody>
      <dsp:txXfrm>
        <a:off x="2282581" y="1577252"/>
        <a:ext cx="1943521" cy="2093218"/>
      </dsp:txXfrm>
    </dsp:sp>
    <dsp:sp modelId="{C8484630-75B8-4197-ADA0-1B101D60ED87}">
      <dsp:nvSpPr>
        <dsp:cNvPr id="0" name=""/>
        <dsp:cNvSpPr/>
      </dsp:nvSpPr>
      <dsp:spPr>
        <a:xfrm>
          <a:off x="4385789" y="1152998"/>
          <a:ext cx="3128722" cy="2841264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4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3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 DEFINIZIONE DELLA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PROCEDURA DI SEGNALAZIONE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E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GESTIONE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 DEI SINGOLI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EPISODI DI VIOLENZA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SUGLI OPERATORI</a:t>
          </a: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sz="1100" b="0" i="0" u="none" strike="noStrike" kern="1200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sp:txBody>
      <dsp:txXfrm>
        <a:off x="4524488" y="1291697"/>
        <a:ext cx="2851324" cy="2563866"/>
      </dsp:txXfrm>
    </dsp:sp>
    <dsp:sp modelId="{CEFE0902-5EA6-4C1F-9EA5-814D3FA91881}">
      <dsp:nvSpPr>
        <dsp:cNvPr id="0" name=""/>
        <dsp:cNvSpPr/>
      </dsp:nvSpPr>
      <dsp:spPr>
        <a:xfrm>
          <a:off x="7572960" y="1753747"/>
          <a:ext cx="1983022" cy="1700052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4. ANALISI DEL FENOMENO E DEI FATTORI DI RISCHIO (</a:t>
          </a: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ANALISI DEGLI EVENTI VIOLENTI</a:t>
          </a: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)</a:t>
          </a: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sz="1500" b="0" i="0" u="none" strike="noStrike" kern="1200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sp:txBody>
      <dsp:txXfrm>
        <a:off x="7655950" y="1836737"/>
        <a:ext cx="1817042" cy="1534072"/>
      </dsp:txXfrm>
    </dsp:sp>
    <dsp:sp modelId="{C11B4222-906B-49E5-A135-9186394C5CDE}">
      <dsp:nvSpPr>
        <dsp:cNvPr id="0" name=""/>
        <dsp:cNvSpPr/>
      </dsp:nvSpPr>
      <dsp:spPr>
        <a:xfrm>
          <a:off x="9590002" y="1725472"/>
          <a:ext cx="1152235" cy="1816887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5. </a:t>
          </a: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ANALISI </a:t>
          </a: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DEI </a:t>
          </a:r>
          <a:r>
            <a:rPr kumimoji="0" lang="it-IT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RISULTATI</a:t>
          </a:r>
        </a:p>
      </dsp:txBody>
      <dsp:txXfrm>
        <a:off x="9646249" y="1781719"/>
        <a:ext cx="1039741" cy="17043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FF958-617D-4EC5-96EC-FE332345B346}">
      <dsp:nvSpPr>
        <dsp:cNvPr id="0" name=""/>
        <dsp:cNvSpPr/>
      </dsp:nvSpPr>
      <dsp:spPr>
        <a:xfrm>
          <a:off x="1490174" y="0"/>
          <a:ext cx="8802740" cy="5247723"/>
        </a:xfrm>
        <a:prstGeom prst="rightArrow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893CD-5FDB-4843-B0F9-0A8BB1375CA0}">
      <dsp:nvSpPr>
        <dsp:cNvPr id="0" name=""/>
        <dsp:cNvSpPr/>
      </dsp:nvSpPr>
      <dsp:spPr>
        <a:xfrm>
          <a:off x="175670" y="1472112"/>
          <a:ext cx="2791292" cy="2303498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6</a:t>
          </a:r>
          <a:r>
            <a: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</a:t>
          </a:r>
          <a:r>
            <a:rPr kumimoji="0" lang="it-IT" sz="18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DEFINIZIONE DELLE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AZIONI PREVENTIVE/CORRETTIVE</a:t>
          </a:r>
        </a:p>
      </dsp:txBody>
      <dsp:txXfrm>
        <a:off x="288118" y="1584560"/>
        <a:ext cx="2566396" cy="2078602"/>
      </dsp:txXfrm>
    </dsp:sp>
    <dsp:sp modelId="{C8484630-75B8-4197-ADA0-1B101D60ED87}">
      <dsp:nvSpPr>
        <dsp:cNvPr id="0" name=""/>
        <dsp:cNvSpPr/>
      </dsp:nvSpPr>
      <dsp:spPr>
        <a:xfrm>
          <a:off x="3071495" y="1223338"/>
          <a:ext cx="2699274" cy="2841264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7.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ATTUAZIONE DEL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PROGRAMMA DI INTERVENTO</a:t>
          </a:r>
          <a:endParaRPr kumimoji="0" lang="it-IT" sz="1600" b="0" i="0" u="none" strike="noStrike" kern="1200" cap="none" spc="0" normalizeH="0" baseline="0" noProof="0" dirty="0">
            <a:ln>
              <a:noFill/>
            </a:ln>
            <a:solidFill>
              <a:srgbClr val="C00000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sp:txBody>
      <dsp:txXfrm>
        <a:off x="3203263" y="1355106"/>
        <a:ext cx="2435738" cy="2577728"/>
      </dsp:txXfrm>
    </dsp:sp>
    <dsp:sp modelId="{CEFE0902-5EA6-4C1F-9EA5-814D3FA91881}">
      <dsp:nvSpPr>
        <dsp:cNvPr id="0" name=""/>
        <dsp:cNvSpPr/>
      </dsp:nvSpPr>
      <dsp:spPr>
        <a:xfrm>
          <a:off x="5850808" y="1703242"/>
          <a:ext cx="2477217" cy="1941741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4000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8</a:t>
          </a:r>
          <a:r>
            <a: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+mn-lt"/>
              <a:ea typeface="Google Sans Text"/>
              <a:cs typeface="Google Sans Text"/>
            </a:rPr>
            <a:t>.</a:t>
          </a:r>
          <a:r>
            <a:rPr kumimoji="0" lang="it-IT" sz="1600" b="0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MONITORAGGIO</a:t>
          </a:r>
          <a:endParaRPr kumimoji="0" lang="it-IT" sz="1600" b="1" i="0" u="none" strike="noStrike" kern="1200" cap="none" spc="0" normalizeH="0" baseline="0" noProof="0" dirty="0">
            <a:ln>
              <a:noFill/>
            </a:ln>
            <a:solidFill>
              <a:srgbClr val="C00000"/>
            </a:solidFill>
            <a:effectLst/>
            <a:uLnTx/>
            <a:uFillTx/>
            <a:latin typeface="+mn-lt"/>
            <a:ea typeface="Google Sans Text"/>
            <a:cs typeface="Google Sans Text"/>
          </a:endParaRPr>
        </a:p>
        <a:p>
          <a:pPr marL="0"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0" lang="it-IT" sz="4400" b="0" i="0" u="none" strike="noStrike" kern="1200" cap="none" spc="0" normalizeH="0" baseline="0" noProof="0" dirty="0">
            <a:ln>
              <a:noFill/>
            </a:ln>
            <a:solidFill>
              <a:srgbClr val="1B1C1D"/>
            </a:solidFill>
            <a:effectLst/>
            <a:uLnTx/>
            <a:uFillTx/>
            <a:latin typeface="Calibri" panose="020F0502020204030204"/>
            <a:ea typeface="Google Sans Text"/>
            <a:cs typeface="Google Sans Text"/>
          </a:endParaRPr>
        </a:p>
      </dsp:txBody>
      <dsp:txXfrm>
        <a:off x="5945596" y="1798030"/>
        <a:ext cx="2287641" cy="1752165"/>
      </dsp:txXfrm>
    </dsp:sp>
    <dsp:sp modelId="{C11B4222-906B-49E5-A135-9186394C5CDE}">
      <dsp:nvSpPr>
        <dsp:cNvPr id="0" name=""/>
        <dsp:cNvSpPr/>
      </dsp:nvSpPr>
      <dsp:spPr>
        <a:xfrm>
          <a:off x="8390143" y="1635305"/>
          <a:ext cx="1865537" cy="2057506"/>
        </a:xfrm>
        <a:prstGeom prst="round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1B1C1D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9. </a:t>
          </a:r>
          <a:r>
            <a: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Google Sans Text"/>
              <a:cs typeface="Google Sans Text"/>
            </a:rPr>
            <a:t>RIESAME</a:t>
          </a:r>
        </a:p>
      </dsp:txBody>
      <dsp:txXfrm>
        <a:off x="8481211" y="1726373"/>
        <a:ext cx="1683401" cy="187537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03E792-7F8C-4A4A-AA81-AC0B6D183514}">
      <dsp:nvSpPr>
        <dsp:cNvPr id="0" name=""/>
        <dsp:cNvSpPr/>
      </dsp:nvSpPr>
      <dsp:spPr>
        <a:xfrm>
          <a:off x="817905" y="0"/>
          <a:ext cx="9269597" cy="4430230"/>
        </a:xfrm>
        <a:prstGeom prst="rightArrow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7783EE-2B1E-4698-BA5F-F62F7B8531E8}">
      <dsp:nvSpPr>
        <dsp:cNvPr id="0" name=""/>
        <dsp:cNvSpPr/>
      </dsp:nvSpPr>
      <dsp:spPr>
        <a:xfrm>
          <a:off x="1164" y="1329068"/>
          <a:ext cx="3313090" cy="1772092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rgbClr val="C00000"/>
              </a:solidFill>
            </a:rPr>
            <a:t>PREVENZIONE PRIMARIA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chemeClr val="tx1"/>
              </a:solidFill>
            </a:rPr>
            <a:t>MIRA AD OSTACOLARE L’INSORGENZA DELLA VIOLENZA, COMBATTENDO LE </a:t>
          </a:r>
          <a:r>
            <a:rPr lang="it-IT" sz="1600" b="1" kern="1200" dirty="0">
              <a:solidFill>
                <a:srgbClr val="C00000"/>
              </a:solidFill>
            </a:rPr>
            <a:t>CAUSE, I FATTORI PREDISPONENTI </a:t>
          </a:r>
          <a:r>
            <a:rPr lang="it-IT" sz="1600" b="1" kern="1200" dirty="0">
              <a:solidFill>
                <a:schemeClr val="tx1"/>
              </a:solidFill>
            </a:rPr>
            <a:t>E I COMPORTAMENTI SCORRETTI</a:t>
          </a:r>
        </a:p>
      </dsp:txBody>
      <dsp:txXfrm>
        <a:off x="87670" y="1415574"/>
        <a:ext cx="3140078" cy="1599080"/>
      </dsp:txXfrm>
    </dsp:sp>
    <dsp:sp modelId="{E518C6A4-6347-4F64-B885-2ADD115AF74D}">
      <dsp:nvSpPr>
        <dsp:cNvPr id="0" name=""/>
        <dsp:cNvSpPr/>
      </dsp:nvSpPr>
      <dsp:spPr>
        <a:xfrm>
          <a:off x="3796159" y="1329068"/>
          <a:ext cx="3313090" cy="1772092"/>
        </a:xfrm>
        <a:prstGeom prst="round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rgbClr val="C00000"/>
              </a:solidFill>
            </a:rPr>
            <a:t>PREVENZIONE SECONDARIA</a:t>
          </a:r>
          <a:endParaRPr lang="it-IT" sz="1800" kern="1200" dirty="0">
            <a:solidFill>
              <a:srgbClr val="C00000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C00000"/>
              </a:solidFill>
            </a:rPr>
            <a:t>INTERVENTI</a:t>
          </a:r>
          <a:r>
            <a:rPr lang="it-IT" sz="1600" b="1" kern="1200" dirty="0">
              <a:solidFill>
                <a:schemeClr val="tx1"/>
              </a:solidFill>
            </a:rPr>
            <a:t> INDIRIZZATI A </a:t>
          </a:r>
          <a:r>
            <a:rPr lang="it-IT" sz="1600" b="1" kern="1200" dirty="0">
              <a:solidFill>
                <a:srgbClr val="C00000"/>
              </a:solidFill>
            </a:rPr>
            <a:t>COLORO CHE SONO A RISCHIO </a:t>
          </a:r>
          <a:r>
            <a:rPr lang="it-IT" sz="1600" b="1" kern="1200" dirty="0">
              <a:solidFill>
                <a:schemeClr val="tx1"/>
              </a:solidFill>
            </a:rPr>
            <a:t>DI SUBIRE VIOLENZE E SI CONCENTRA SULL’ </a:t>
          </a:r>
          <a:r>
            <a:rPr lang="it-IT" sz="1600" b="1" kern="1200" dirty="0">
              <a:solidFill>
                <a:srgbClr val="C00000"/>
              </a:solidFill>
            </a:rPr>
            <a:t>EMERSIONE </a:t>
          </a:r>
          <a:r>
            <a:rPr lang="it-IT" sz="1600" b="1" kern="1200" dirty="0">
              <a:solidFill>
                <a:schemeClr val="tx1"/>
              </a:solidFill>
            </a:rPr>
            <a:t>E </a:t>
          </a:r>
          <a:r>
            <a:rPr lang="it-IT" sz="1600" b="1" kern="1200" dirty="0">
              <a:solidFill>
                <a:srgbClr val="C00000"/>
              </a:solidFill>
            </a:rPr>
            <a:t>INDIVIDUAZIONE </a:t>
          </a:r>
          <a:r>
            <a:rPr lang="it-IT" sz="1600" b="1" kern="1200" dirty="0">
              <a:solidFill>
                <a:schemeClr val="tx1"/>
              </a:solidFill>
            </a:rPr>
            <a:t>DEI </a:t>
          </a:r>
          <a:r>
            <a:rPr lang="it-IT" sz="1600" b="1" kern="1200" dirty="0">
              <a:solidFill>
                <a:srgbClr val="C00000"/>
              </a:solidFill>
            </a:rPr>
            <a:t>CASI</a:t>
          </a:r>
        </a:p>
      </dsp:txBody>
      <dsp:txXfrm>
        <a:off x="3882665" y="1415574"/>
        <a:ext cx="3140078" cy="1599080"/>
      </dsp:txXfrm>
    </dsp:sp>
    <dsp:sp modelId="{F1B452BC-6B89-44E1-B2AF-6570443F5B82}">
      <dsp:nvSpPr>
        <dsp:cNvPr id="0" name=""/>
        <dsp:cNvSpPr/>
      </dsp:nvSpPr>
      <dsp:spPr>
        <a:xfrm>
          <a:off x="7591153" y="1329068"/>
          <a:ext cx="3313090" cy="1772092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800" b="1" kern="1200" dirty="0">
              <a:solidFill>
                <a:srgbClr val="C00000"/>
              </a:solidFill>
            </a:rPr>
            <a:t>PREVENZIONE TERZIARIA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chemeClr val="tx1"/>
              </a:solidFill>
            </a:rPr>
            <a:t>(O PROTEZIONE):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chemeClr val="tx1"/>
              </a:solidFill>
            </a:rPr>
            <a:t>AZIONI E INTERVENTI CHE </a:t>
          </a:r>
          <a:r>
            <a:rPr lang="it-IT" sz="1600" b="1" kern="1200" dirty="0">
              <a:solidFill>
                <a:srgbClr val="C00000"/>
              </a:solidFill>
            </a:rPr>
            <a:t>SEGUONO ALLA RICHIESTA DI AIUTO </a:t>
          </a:r>
          <a:r>
            <a:rPr lang="it-IT" sz="1600" b="1" kern="1200" dirty="0">
              <a:solidFill>
                <a:schemeClr val="tx1"/>
              </a:solidFill>
            </a:rPr>
            <a:t>DELL’ OPERATORE CHE SUBISCE VIOLENZA</a:t>
          </a:r>
          <a:endParaRPr lang="it-IT" sz="1600" b="1" kern="1200" dirty="0"/>
        </a:p>
      </dsp:txBody>
      <dsp:txXfrm>
        <a:off x="7677659" y="1415574"/>
        <a:ext cx="3140078" cy="15990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EED5A-7C8B-44D0-9015-98B14850FDF3}">
      <dsp:nvSpPr>
        <dsp:cNvPr id="0" name=""/>
        <dsp:cNvSpPr/>
      </dsp:nvSpPr>
      <dsp:spPr>
        <a:xfrm>
          <a:off x="0" y="925664"/>
          <a:ext cx="1085138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859E34-754A-4181-B147-684FCD795EA3}">
      <dsp:nvSpPr>
        <dsp:cNvPr id="0" name=""/>
        <dsp:cNvSpPr/>
      </dsp:nvSpPr>
      <dsp:spPr>
        <a:xfrm>
          <a:off x="944504" y="413320"/>
          <a:ext cx="7595739" cy="1236368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7109" tIns="0" rIns="2871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INSTALLARE E MANTENERE </a:t>
          </a:r>
          <a:r>
            <a:rPr lang="it-IT" sz="2400" b="1" kern="1200" dirty="0">
              <a:solidFill>
                <a:srgbClr val="C00000"/>
              </a:solidFill>
            </a:rPr>
            <a:t>IMPIANTI DI ALLARME </a:t>
          </a:r>
          <a:r>
            <a:rPr lang="it-IT" sz="2400" b="1" kern="1200" dirty="0">
              <a:solidFill>
                <a:schemeClr val="tx1"/>
              </a:solidFill>
            </a:rPr>
            <a:t>E </a:t>
          </a:r>
          <a:r>
            <a:rPr lang="it-IT" sz="2400" b="1" kern="1200" dirty="0">
              <a:solidFill>
                <a:srgbClr val="C00000"/>
              </a:solidFill>
            </a:rPr>
            <a:t>DISPOSITIVI DI SICUREZZA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INSTALLARE IMPIANTI VIDEO A CIRCUITO CHIUSO</a:t>
          </a:r>
        </a:p>
      </dsp:txBody>
      <dsp:txXfrm>
        <a:off x="1004859" y="473675"/>
        <a:ext cx="7475029" cy="1115658"/>
      </dsp:txXfrm>
    </dsp:sp>
    <dsp:sp modelId="{D4E427BB-F680-40E1-A195-AC81D4962EC2}">
      <dsp:nvSpPr>
        <dsp:cNvPr id="0" name=""/>
        <dsp:cNvSpPr/>
      </dsp:nvSpPr>
      <dsp:spPr>
        <a:xfrm>
          <a:off x="0" y="3255257"/>
          <a:ext cx="1085138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BBA185-EDB8-49B0-A802-69733177FF0A}">
      <dsp:nvSpPr>
        <dsp:cNvPr id="0" name=""/>
        <dsp:cNvSpPr/>
      </dsp:nvSpPr>
      <dsp:spPr>
        <a:xfrm>
          <a:off x="572182" y="1891177"/>
          <a:ext cx="8612244" cy="1949432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7109" tIns="0" rIns="2871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400" b="1" kern="1200" dirty="0">
            <a:solidFill>
              <a:schemeClr val="tx1"/>
            </a:solidFill>
          </a:endParaRP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UBICARE I </a:t>
          </a:r>
          <a:r>
            <a:rPr lang="it-IT" sz="2400" b="1" kern="1200" dirty="0">
              <a:solidFill>
                <a:srgbClr val="C00000"/>
              </a:solidFill>
            </a:rPr>
            <a:t>PARCHEGGI</a:t>
          </a:r>
          <a:r>
            <a:rPr lang="it-IT" sz="2400" b="1" kern="1200" dirty="0">
              <a:solidFill>
                <a:schemeClr val="tx1"/>
              </a:solidFill>
            </a:rPr>
            <a:t> DEL PERSONALE </a:t>
          </a:r>
          <a:r>
            <a:rPr lang="it-IT" sz="2400" b="1" kern="1200" dirty="0">
              <a:solidFill>
                <a:srgbClr val="C00000"/>
              </a:solidFill>
            </a:rPr>
            <a:t>VICINO</a:t>
          </a:r>
          <a:r>
            <a:rPr lang="it-IT" sz="2400" b="1" kern="1200" dirty="0">
              <a:solidFill>
                <a:schemeClr val="tx1"/>
              </a:solidFill>
            </a:rPr>
            <a:t> AL POSTO DI LAVORO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ISTITUIRE UN </a:t>
          </a:r>
          <a:r>
            <a:rPr lang="it-IT" sz="2400" b="1" kern="1200" dirty="0">
              <a:solidFill>
                <a:srgbClr val="C00000"/>
              </a:solidFill>
            </a:rPr>
            <a:t>SERVIZIO DI VIGILANZA </a:t>
          </a:r>
          <a:r>
            <a:rPr lang="it-IT" sz="2400" b="1" kern="1200" dirty="0">
              <a:solidFill>
                <a:schemeClr val="tx1"/>
              </a:solidFill>
            </a:rPr>
            <a:t>CON PRESIDIO FISSO NELLE </a:t>
          </a:r>
          <a:r>
            <a:rPr lang="it-IT" sz="2400" b="1" kern="1200" dirty="0">
              <a:solidFill>
                <a:srgbClr val="C00000"/>
              </a:solidFill>
            </a:rPr>
            <a:t>AREE CRITICHE</a:t>
          </a:r>
        </a:p>
      </dsp:txBody>
      <dsp:txXfrm>
        <a:off x="667345" y="1986340"/>
        <a:ext cx="8421918" cy="1759106"/>
      </dsp:txXfrm>
    </dsp:sp>
    <dsp:sp modelId="{C7AD8DD8-136A-45F3-A791-ADDC3B5A394A}">
      <dsp:nvSpPr>
        <dsp:cNvPr id="0" name=""/>
        <dsp:cNvSpPr/>
      </dsp:nvSpPr>
      <dsp:spPr>
        <a:xfrm>
          <a:off x="0" y="4503694"/>
          <a:ext cx="10851382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A41764-9CEA-4547-827A-6BDD0B97FD4B}">
      <dsp:nvSpPr>
        <dsp:cNvPr id="0" name=""/>
        <dsp:cNvSpPr/>
      </dsp:nvSpPr>
      <dsp:spPr>
        <a:xfrm>
          <a:off x="512423" y="4283753"/>
          <a:ext cx="7696386" cy="868277"/>
        </a:xfrm>
        <a:prstGeom prst="roundRect">
          <a:avLst/>
        </a:prstGeom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87109" tIns="0" rIns="287109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INSTALLARE </a:t>
          </a:r>
          <a:r>
            <a:rPr lang="it-IT" sz="2400" b="1" kern="1200" dirty="0">
              <a:solidFill>
                <a:srgbClr val="C00000"/>
              </a:solidFill>
            </a:rPr>
            <a:t>BARRIERE FISICHE DI PROTEZIONE </a:t>
          </a:r>
          <a:r>
            <a:rPr lang="it-IT" sz="2400" b="1" kern="1200" dirty="0">
              <a:solidFill>
                <a:schemeClr val="tx1"/>
              </a:solidFill>
            </a:rPr>
            <a:t>NEI LUOGHI A MAGGIOR RISCHIO</a:t>
          </a:r>
        </a:p>
      </dsp:txBody>
      <dsp:txXfrm>
        <a:off x="554809" y="4326139"/>
        <a:ext cx="7611614" cy="78350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65AE3-93E2-4550-8388-7ADF7E5DA655}">
      <dsp:nvSpPr>
        <dsp:cNvPr id="0" name=""/>
        <dsp:cNvSpPr/>
      </dsp:nvSpPr>
      <dsp:spPr>
        <a:xfrm>
          <a:off x="1395877" y="3397"/>
          <a:ext cx="3552918" cy="2047849"/>
        </a:xfrm>
        <a:prstGeom prst="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STABILIRE</a:t>
          </a:r>
          <a:r>
            <a:rPr lang="it-IT" sz="2400" kern="1200" dirty="0">
              <a:solidFill>
                <a:schemeClr val="tx1"/>
              </a:solidFill>
            </a:rPr>
            <a:t> </a:t>
          </a:r>
          <a:r>
            <a:rPr lang="it-IT" sz="2400" b="1" kern="1200" dirty="0">
              <a:solidFill>
                <a:schemeClr val="tx1"/>
              </a:solidFill>
            </a:rPr>
            <a:t>UN </a:t>
          </a:r>
          <a:r>
            <a:rPr lang="it-IT" sz="2400" b="1" kern="1200" dirty="0">
              <a:solidFill>
                <a:srgbClr val="C00000"/>
              </a:solidFill>
            </a:rPr>
            <a:t>RACCORDO</a:t>
          </a:r>
          <a:r>
            <a:rPr lang="it-IT" sz="2400" b="1" kern="1200" dirty="0">
              <a:solidFill>
                <a:schemeClr val="tx1"/>
              </a:solidFill>
            </a:rPr>
            <a:t> CON LE </a:t>
          </a:r>
          <a:r>
            <a:rPr lang="it-IT" sz="2400" b="1" kern="1200" dirty="0">
              <a:solidFill>
                <a:srgbClr val="C00000"/>
              </a:solidFill>
            </a:rPr>
            <a:t>FORZE DI POLIZIA</a:t>
          </a:r>
        </a:p>
      </dsp:txBody>
      <dsp:txXfrm>
        <a:off x="1395877" y="3397"/>
        <a:ext cx="3552918" cy="2047849"/>
      </dsp:txXfrm>
    </dsp:sp>
    <dsp:sp modelId="{63F7BB56-950D-4D62-AB69-1971D76F0726}">
      <dsp:nvSpPr>
        <dsp:cNvPr id="0" name=""/>
        <dsp:cNvSpPr/>
      </dsp:nvSpPr>
      <dsp:spPr>
        <a:xfrm>
          <a:off x="5276895" y="43025"/>
          <a:ext cx="3842827" cy="1968594"/>
        </a:xfrm>
        <a:prstGeom prst="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rgbClr val="C00000"/>
              </a:solidFill>
            </a:rPr>
            <a:t>SENSIBILIZZARE </a:t>
          </a:r>
          <a:r>
            <a:rPr lang="it-IT" sz="2400" b="1" kern="1200" dirty="0">
              <a:solidFill>
                <a:schemeClr val="tx1"/>
              </a:solidFill>
            </a:rPr>
            <a:t>IL PERSONALE </a:t>
          </a:r>
          <a:r>
            <a:rPr lang="it-IT" sz="2400" b="1" kern="1200" dirty="0">
              <a:solidFill>
                <a:srgbClr val="C00000"/>
              </a:solidFill>
            </a:rPr>
            <a:t>A SEGNALARE </a:t>
          </a:r>
          <a:r>
            <a:rPr lang="it-IT" sz="2400" b="1" kern="1200" dirty="0">
              <a:solidFill>
                <a:schemeClr val="tx1"/>
              </a:solidFill>
            </a:rPr>
            <a:t>AGGRESSIONI O MINACCE</a:t>
          </a:r>
        </a:p>
      </dsp:txBody>
      <dsp:txXfrm>
        <a:off x="5276895" y="43025"/>
        <a:ext cx="3842827" cy="1968594"/>
      </dsp:txXfrm>
    </dsp:sp>
    <dsp:sp modelId="{CE571568-D1DB-427D-9385-534F95DE294E}">
      <dsp:nvSpPr>
        <dsp:cNvPr id="0" name=""/>
        <dsp:cNvSpPr/>
      </dsp:nvSpPr>
      <dsp:spPr>
        <a:xfrm>
          <a:off x="8215" y="2379346"/>
          <a:ext cx="3280990" cy="1968594"/>
        </a:xfrm>
        <a:prstGeom prst="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chemeClr val="tx1"/>
              </a:solidFill>
            </a:rPr>
            <a:t>FORNIRE AL PERSONALE UN CARTELLINO DI IDENTIFICAZIONE E </a:t>
          </a:r>
          <a:r>
            <a:rPr lang="it-IT" sz="2400" b="1" kern="1200" dirty="0">
              <a:solidFill>
                <a:srgbClr val="C00000"/>
              </a:solidFill>
            </a:rPr>
            <a:t>INFORMAZIONI SULLE PROCEDURE</a:t>
          </a:r>
          <a:r>
            <a:rPr lang="it-IT" sz="2400" b="1" kern="1200" dirty="0">
              <a:solidFill>
                <a:schemeClr val="tx1"/>
              </a:solidFill>
            </a:rPr>
            <a:t> IN CASO DI </a:t>
          </a:r>
          <a:r>
            <a:rPr lang="it-IT" sz="2400" b="1" kern="1200" dirty="0">
              <a:solidFill>
                <a:srgbClr val="C00000"/>
              </a:solidFill>
            </a:rPr>
            <a:t>VIOLENZA </a:t>
          </a:r>
        </a:p>
      </dsp:txBody>
      <dsp:txXfrm>
        <a:off x="8215" y="2379346"/>
        <a:ext cx="3280990" cy="1968594"/>
      </dsp:txXfrm>
    </dsp:sp>
    <dsp:sp modelId="{1CA050CE-EABA-4DEE-98E0-6B2B092633F6}">
      <dsp:nvSpPr>
        <dsp:cNvPr id="0" name=""/>
        <dsp:cNvSpPr/>
      </dsp:nvSpPr>
      <dsp:spPr>
        <a:xfrm>
          <a:off x="3617304" y="2382743"/>
          <a:ext cx="3280990" cy="1968594"/>
        </a:xfrm>
        <a:prstGeom prst="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rgbClr val="C00000"/>
              </a:solidFill>
            </a:rPr>
            <a:t>ESPORRE </a:t>
          </a:r>
          <a:r>
            <a:rPr lang="it-IT" sz="2400" b="1" kern="1200" dirty="0">
              <a:solidFill>
                <a:schemeClr val="tx1"/>
              </a:solidFill>
            </a:rPr>
            <a:t>CHIARAMENTE CHE GLI </a:t>
          </a:r>
          <a:r>
            <a:rPr lang="it-IT" sz="2400" b="1" kern="1200" dirty="0">
              <a:solidFill>
                <a:srgbClr val="C00000"/>
              </a:solidFill>
            </a:rPr>
            <a:t>ATTI DI VIOLENZA NON SONO PERMESSI </a:t>
          </a:r>
          <a:r>
            <a:rPr lang="it-IT" sz="2400" b="1" kern="1200" dirty="0">
              <a:solidFill>
                <a:schemeClr val="tx1"/>
              </a:solidFill>
            </a:rPr>
            <a:t>O TOLLERATI </a:t>
          </a:r>
        </a:p>
      </dsp:txBody>
      <dsp:txXfrm>
        <a:off x="3617304" y="2382743"/>
        <a:ext cx="3280990" cy="1968594"/>
      </dsp:txXfrm>
    </dsp:sp>
    <dsp:sp modelId="{79C9B8B3-E7E4-43D4-9490-C60CE4BE1A5E}">
      <dsp:nvSpPr>
        <dsp:cNvPr id="0" name=""/>
        <dsp:cNvSpPr/>
      </dsp:nvSpPr>
      <dsp:spPr>
        <a:xfrm>
          <a:off x="7226394" y="2379346"/>
          <a:ext cx="3280990" cy="1968594"/>
        </a:xfrm>
        <a:prstGeom prst="rect">
          <a:avLst/>
        </a:prstGeom>
        <a:gradFill rotWithShape="0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solidFill>
                <a:srgbClr val="C00000"/>
              </a:solidFill>
            </a:rPr>
            <a:t>RIDURRE I TEMPI DI ATTESA </a:t>
          </a:r>
          <a:r>
            <a:rPr lang="it-IT" sz="2400" b="1" kern="1200" dirty="0">
              <a:solidFill>
                <a:schemeClr val="tx1"/>
              </a:solidFill>
            </a:rPr>
            <a:t>AL MINIMO E </a:t>
          </a:r>
          <a:r>
            <a:rPr lang="it-IT" sz="2400" b="1" kern="1200" dirty="0">
              <a:solidFill>
                <a:srgbClr val="C00000"/>
              </a:solidFill>
            </a:rPr>
            <a:t>EVITARE TURNI </a:t>
          </a:r>
          <a:r>
            <a:rPr lang="it-IT" sz="2400" b="1" kern="1200" dirty="0">
              <a:solidFill>
                <a:schemeClr val="tx1"/>
              </a:solidFill>
            </a:rPr>
            <a:t>PROLUNGATI E </a:t>
          </a:r>
          <a:r>
            <a:rPr lang="it-IT" sz="2400" b="1" kern="1200" dirty="0">
              <a:solidFill>
                <a:srgbClr val="C00000"/>
              </a:solidFill>
            </a:rPr>
            <a:t>SOVRACCARICO </a:t>
          </a:r>
          <a:r>
            <a:rPr lang="it-IT" sz="2400" b="1" kern="1200" dirty="0">
              <a:solidFill>
                <a:schemeClr val="tx1"/>
              </a:solidFill>
            </a:rPr>
            <a:t>LAVORATIVO </a:t>
          </a:r>
        </a:p>
      </dsp:txBody>
      <dsp:txXfrm>
        <a:off x="7226394" y="2379346"/>
        <a:ext cx="3280990" cy="19685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183" cy="50093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900799" y="0"/>
            <a:ext cx="2984183" cy="500936"/>
          </a:xfrm>
          <a:prstGeom prst="rect">
            <a:avLst/>
          </a:prstGeom>
        </p:spPr>
        <p:txBody>
          <a:bodyPr vert="horz" lIns="96597" tIns="48299" rIns="96597" bIns="48299" rtlCol="0"/>
          <a:lstStyle>
            <a:lvl1pPr algn="r">
              <a:defRPr sz="1300"/>
            </a:lvl1pPr>
          </a:lstStyle>
          <a:p>
            <a:fld id="{0A41D572-CBE4-4829-89CF-E92F89110008}" type="datetimeFigureOut">
              <a:rPr lang="it-IT" smtClean="0"/>
              <a:pPr/>
              <a:t>24/04/2025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3188" y="750888"/>
            <a:ext cx="668020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7" tIns="48299" rIns="96597" bIns="48299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8658" y="4758889"/>
            <a:ext cx="5509260" cy="4508421"/>
          </a:xfrm>
          <a:prstGeom prst="rect">
            <a:avLst/>
          </a:prstGeom>
        </p:spPr>
        <p:txBody>
          <a:bodyPr vert="horz" lIns="96597" tIns="48299" rIns="96597" bIns="48299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183" cy="500936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900799" y="9516038"/>
            <a:ext cx="2984183" cy="500936"/>
          </a:xfrm>
          <a:prstGeom prst="rect">
            <a:avLst/>
          </a:prstGeom>
        </p:spPr>
        <p:txBody>
          <a:bodyPr vert="horz" lIns="96597" tIns="48299" rIns="96597" bIns="48299" rtlCol="0" anchor="b"/>
          <a:lstStyle>
            <a:lvl1pPr algn="r">
              <a:defRPr sz="1300"/>
            </a:lvl1pPr>
          </a:lstStyle>
          <a:p>
            <a:fld id="{6CCEE394-4AAD-4698-9AA6-034776FE321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704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1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37636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23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0495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27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4720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28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20114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29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58222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30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81001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86A73-2E6E-7A1D-5EF5-1B71DD03A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0143C45-E841-0409-0E85-277ED4C8C8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A651764-F48C-5384-3DCE-616A278D45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F3A702-2666-5DD4-B46B-0BBB78F8E9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2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80152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3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68683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30820-BF32-E3EF-5B4E-C7844959C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A50488E-624C-B6B0-40C7-63E86CC26B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1955740-2792-B5D1-5BB4-382879EEBB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7596EC1-253E-1D05-5808-AF10F08C67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6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55612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12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0812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14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36085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EA3553-603A-41C1-7270-BC146EA36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C768857-2264-4C01-0992-BA1235C5AE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03002AE-B0B9-677D-B3AC-9A91885FA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463563-221A-10D1-7B82-9C7638AD39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15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66886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33350" y="1503363"/>
            <a:ext cx="7213600" cy="40592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70"/>
              </a:spcAft>
            </a:pPr>
            <a:endParaRPr lang="it-IT" sz="3300" dirty="0">
              <a:latin typeface="Calibri Light" panose="020F03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97680">
              <a:defRPr/>
            </a:pPr>
            <a:fld id="{B346DCF9-50BF-473F-824A-C0BE5C13A8AD}" type="slidenum">
              <a:rPr lang="it-IT" sz="1400">
                <a:solidFill>
                  <a:prstClr val="black"/>
                </a:solidFill>
                <a:latin typeface="Calibri" panose="020F0502020204030204"/>
              </a:rPr>
              <a:pPr defTabSz="497680">
                <a:defRPr/>
              </a:pPr>
              <a:t>19</a:t>
            </a:fld>
            <a:endParaRPr lang="it-IT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84196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E394-4AAD-4698-9AA6-034776FE321C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33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38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91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0086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408739"/>
            <a:ext cx="12192000" cy="4042311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313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2040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46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777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057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12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623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98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9668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037C0-448B-4FB4-B71A-798980170E49}" type="datetimeFigureOut">
              <a:rPr lang="it-IT" smtClean="0"/>
              <a:t>24/04/2025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4CC4D-3650-4381-B0A7-61410BFD616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478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9" name="Immagine 8" descr="cid:image001.png@01D99495.40395F40">
            <a:extLst>
              <a:ext uri="{FF2B5EF4-FFF2-40B4-BE49-F238E27FC236}">
                <a16:creationId xmlns:a16="http://schemas.microsoft.com/office/drawing/2014/main" id="{2B592588-B89D-786D-BA9F-D13FA46335C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21" y="457106"/>
            <a:ext cx="1872208" cy="932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628AD295-6142-4548-5AC4-BA971CFF2DE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5000" t="9809" r="20603" b="22759"/>
          <a:stretch/>
        </p:blipFill>
        <p:spPr>
          <a:xfrm>
            <a:off x="3185327" y="457106"/>
            <a:ext cx="6979925" cy="596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96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C36EA-BA4E-E47F-8618-CE3C57318E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73E545-6A5C-9E15-9894-2108D1610F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369" y="432078"/>
            <a:ext cx="11374734" cy="854111"/>
          </a:xfrm>
        </p:spPr>
        <p:txBody>
          <a:bodyPr>
            <a:normAutofit fontScale="90000"/>
          </a:bodyPr>
          <a:lstStyle/>
          <a:p>
            <a:pPr algn="l"/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r>
              <a:rPr lang="it-IT" sz="27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GLI ATTI DI VIOLENZA NEL SETTORE SANITA’ E SERVIZI SOCIALI:  FENOMENO IN CRESCITA</a:t>
            </a:r>
            <a:br>
              <a:rPr lang="it-IT" sz="27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2700" b="1" dirty="0">
              <a:latin typeface="+mn-lt"/>
            </a:endParaRP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D70CB227-B907-9787-1991-E43657DCF3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1188777"/>
              </p:ext>
            </p:extLst>
          </p:nvPr>
        </p:nvGraphicFramePr>
        <p:xfrm>
          <a:off x="653143" y="1286189"/>
          <a:ext cx="10490479" cy="476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3256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1E883-7D61-85DE-CCD6-0885350CF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958705-CE43-3033-6593-C124A6AC9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770" y="559656"/>
            <a:ext cx="10470383" cy="745684"/>
          </a:xfrm>
        </p:spPr>
        <p:txBody>
          <a:bodyPr>
            <a:normAutofit fontScale="90000"/>
          </a:bodyPr>
          <a:lstStyle/>
          <a:p>
            <a:r>
              <a:rPr lang="it-IT" sz="2800" b="1" dirty="0">
                <a:latin typeface="+mn-lt"/>
              </a:rPr>
              <a:t>ALCUNI STRUMENTI NORMATIVI : LE RECENTI DGR DI REGIONE LOMBARDIA</a:t>
            </a:r>
          </a:p>
        </p:txBody>
      </p:sp>
      <p:pic>
        <p:nvPicPr>
          <p:cNvPr id="9" name="Immagine 8" descr="Immagine che contiene testo, schermata, Carattere, numero&#10;&#10;Il contenuto generato dall'IA potrebbe non essere corretto.">
            <a:extLst>
              <a:ext uri="{FF2B5EF4-FFF2-40B4-BE49-F238E27FC236}">
                <a16:creationId xmlns:a16="http://schemas.microsoft.com/office/drawing/2014/main" id="{7F82DAC4-C7B2-1B86-7C8B-F0B1A177D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451" y="1445190"/>
            <a:ext cx="4387729" cy="5082988"/>
          </a:xfrm>
          <a:prstGeom prst="rect">
            <a:avLst/>
          </a:prstGeom>
        </p:spPr>
      </p:pic>
      <p:pic>
        <p:nvPicPr>
          <p:cNvPr id="13" name="Immagine 12" descr="Immagine che contiene testo, schermata, Carattere, documento&#10;&#10;Il contenuto generato dall'IA potrebbe non essere corretto.">
            <a:extLst>
              <a:ext uri="{FF2B5EF4-FFF2-40B4-BE49-F238E27FC236}">
                <a16:creationId xmlns:a16="http://schemas.microsoft.com/office/drawing/2014/main" id="{CCF44762-39E9-9181-644F-311314228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715" y="1305340"/>
            <a:ext cx="4301834" cy="5222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929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16028DB-1137-5C70-2E16-9D2C4563907D}"/>
              </a:ext>
            </a:extLst>
          </p:cNvPr>
          <p:cNvSpPr txBox="1"/>
          <p:nvPr/>
        </p:nvSpPr>
        <p:spPr>
          <a:xfrm>
            <a:off x="404698" y="2642716"/>
            <a:ext cx="11464834" cy="3874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sz="20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.. </a:t>
            </a:r>
            <a:r>
              <a:rPr lang="it-IT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SECONDO QUANTO PREVISTO DALL’OSSERVATORIO NAZIONALE SULLA SICUREZZA DEGLI ESERCENTI LE PROFESSIONI SANITARIE E SOCIO-SANITARIE (ONSEPS) LE DIVERSE FORME DI VIOLENZA SONO CLASSIFICATE:</a:t>
            </a:r>
          </a:p>
          <a:p>
            <a:pPr marL="285750" indent="-285750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FISICA</a:t>
            </a:r>
          </a:p>
          <a:p>
            <a:pPr marL="285750" indent="-285750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VERBALE</a:t>
            </a:r>
          </a:p>
          <a:p>
            <a:pPr marL="285750" indent="-285750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CONTRO LA PROPRIETÀ</a:t>
            </a:r>
          </a:p>
          <a:p>
            <a:pPr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GLI ATTI DI VIOLENZA A DANNO DI OPERATORI COSTITUISCONO </a:t>
            </a:r>
            <a:r>
              <a:rPr lang="it-IT" b="1" dirty="0">
                <a:solidFill>
                  <a:srgbClr val="C00000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EVENTI SENTINELLA </a:t>
            </a:r>
            <a:r>
              <a:rPr lang="it-IT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(EVENTO AVVERSO DI PARTICOLARE GRAVITÀ, POTENZIALMENTE EVITABILE, CHE PUÒ COMPORTARE MORTE O GRAVE DANNO AL PAZIENTE E CHE DETERMINA UNA PERDITA DI FIDUCIA DEI CITTADINI NEI CONFRONTI DEL SERVIZIO SANITARIO)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B7FAFC0-FDA5-3A9F-CE29-7722F8D631A2}"/>
              </a:ext>
            </a:extLst>
          </p:cNvPr>
          <p:cNvSpPr txBox="1"/>
          <p:nvPr/>
        </p:nvSpPr>
        <p:spPr>
          <a:xfrm>
            <a:off x="379442" y="458473"/>
            <a:ext cx="1146483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DELIBERAZIONE N. XII/ 4182 DEL 07/04/2025</a:t>
            </a:r>
          </a:p>
          <a:p>
            <a:pPr algn="ctr">
              <a:defRPr/>
            </a:pPr>
            <a:r>
              <a:rPr lang="it-IT" sz="24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APPROVAZIONE DEL DOCUMENTO DI INDIRIZZO SULLA PREVENZIONE E LA GESTIONE DEGLI ATTI DI VIOLENZA A DANNO DEGLI OPERATORI SANITARI</a:t>
            </a:r>
          </a:p>
          <a:p>
            <a:pPr algn="ctr">
              <a:defRPr/>
            </a:pPr>
            <a:r>
              <a:rPr lang="it-IT" sz="24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 CUI ALL’ART. 3 DELLA L.R. N.15 DELL’8 LUGLIO 2020</a:t>
            </a:r>
          </a:p>
          <a:p>
            <a:pPr algn="ctr">
              <a:defRPr/>
            </a:pPr>
            <a:r>
              <a:rPr lang="it-IT" sz="24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«SICUREZZA DEL PERSONALE SANITARIO E SOCIOSANITARIO»</a:t>
            </a:r>
          </a:p>
          <a:p>
            <a:pPr algn="ctr">
              <a:defRPr/>
            </a:pPr>
            <a:endParaRPr lang="it-IT" sz="24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it-IT" sz="24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it-IT" sz="24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it-IT" sz="24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it-IT" sz="24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61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EB771C-3B66-57F4-E522-6436E366A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467"/>
            <a:ext cx="9144000" cy="532562"/>
          </a:xfrm>
        </p:spPr>
        <p:txBody>
          <a:bodyPr>
            <a:normAutofit/>
          </a:bodyPr>
          <a:lstStyle/>
          <a:p>
            <a:r>
              <a:rPr lang="it-IT" sz="2800" b="1" dirty="0">
                <a:latin typeface="+mn-lt"/>
              </a:rPr>
              <a:t>METODOLOGIA DI VALUTAZIONE E GESTIONE DEL RISCHIO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22E7DD9-7360-2F6A-0CF2-334E9620C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18492" y="2303584"/>
            <a:ext cx="9555982" cy="3152671"/>
          </a:xfrm>
        </p:spPr>
        <p:txBody>
          <a:bodyPr/>
          <a:lstStyle/>
          <a:p>
            <a:endParaRPr lang="it-IT" b="1" i="1" dirty="0"/>
          </a:p>
          <a:p>
            <a:r>
              <a:rPr lang="it-IT" b="1" i="1" dirty="0"/>
              <a:t>IL MODELLO DI VALUTAZIONE E GESTIONE DEL RISCHIO DA VIOLENZA SUI LUOGHI DI LAVORO PER ESSERE EFFICACE DEVE PREVEDERE UN APPAROCCIO </a:t>
            </a:r>
            <a:r>
              <a:rPr lang="it-IT" b="1" i="1" dirty="0">
                <a:solidFill>
                  <a:srgbClr val="C00000"/>
                </a:solidFill>
              </a:rPr>
              <a:t>A « CICLO DI CONTROLLO», </a:t>
            </a:r>
            <a:r>
              <a:rPr lang="it-IT" b="1" i="1" dirty="0"/>
              <a:t>ANALOGO A QUELLO INDICATO NEI MODELLI DI GESTIONE DEI RISCHI CONVENZIONALI, A FASI 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A9F7493-55B0-5599-3F9D-86CC22050007}"/>
              </a:ext>
            </a:extLst>
          </p:cNvPr>
          <p:cNvSpPr/>
          <p:nvPr/>
        </p:nvSpPr>
        <p:spPr>
          <a:xfrm>
            <a:off x="1418493" y="2303585"/>
            <a:ext cx="9555982" cy="2773345"/>
          </a:xfrm>
          <a:prstGeom prst="rect">
            <a:avLst/>
          </a:prstGeom>
          <a:noFill/>
          <a:ln w="38100">
            <a:solidFill>
              <a:srgbClr val="1763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7139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B7FAFC0-FDA5-3A9F-CE29-7722F8D631A2}"/>
              </a:ext>
            </a:extLst>
          </p:cNvPr>
          <p:cNvSpPr txBox="1"/>
          <p:nvPr/>
        </p:nvSpPr>
        <p:spPr>
          <a:xfrm>
            <a:off x="212690" y="351692"/>
            <a:ext cx="11766620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300" b="1" dirty="0">
                <a:solidFill>
                  <a:prstClr val="black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APPROCCIO A CICLO DI CONTROLLO: LE FASI</a:t>
            </a:r>
          </a:p>
          <a:p>
            <a:pPr>
              <a:defRPr/>
            </a:pPr>
            <a:endParaRPr lang="it-IT" sz="20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9931637E-4962-66D0-06E6-5D71B10055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2902896"/>
              </p:ext>
            </p:extLst>
          </p:nvPr>
        </p:nvGraphicFramePr>
        <p:xfrm>
          <a:off x="411432" y="1341144"/>
          <a:ext cx="10742238" cy="524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7918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2C085-095E-62D5-DF78-499F7E5C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D05764C7-19CC-E0B9-2A44-31FE3603DF4A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4A97EDE-0EF2-CAA9-8AB8-97ED1A09209E}"/>
              </a:ext>
            </a:extLst>
          </p:cNvPr>
          <p:cNvSpPr txBox="1"/>
          <p:nvPr/>
        </p:nvSpPr>
        <p:spPr>
          <a:xfrm>
            <a:off x="325232" y="440077"/>
            <a:ext cx="117830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kumimoji="0" lang="it-IT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APPROCCIO A CICLO DI CONTROLLO : LE FASI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6D75085A-842D-8D96-BA0D-55F5EF8EC4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226393"/>
              </p:ext>
            </p:extLst>
          </p:nvPr>
        </p:nvGraphicFramePr>
        <p:xfrm>
          <a:off x="325232" y="1318907"/>
          <a:ext cx="10356165" cy="524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1467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8788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latin typeface="+mn-lt"/>
              </a:rPr>
              <a:t>MISURE PREVENTIVE</a:t>
            </a:r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1541082779"/>
              </p:ext>
            </p:extLst>
          </p:nvPr>
        </p:nvGraphicFramePr>
        <p:xfrm>
          <a:off x="713433" y="2069960"/>
          <a:ext cx="10905409" cy="4430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ttangolo 6"/>
          <p:cNvSpPr/>
          <p:nvPr/>
        </p:nvSpPr>
        <p:spPr>
          <a:xfrm>
            <a:off x="636103" y="993914"/>
            <a:ext cx="4065105" cy="1808923"/>
          </a:xfrm>
          <a:prstGeom prst="rect">
            <a:avLst/>
          </a:prstGeom>
          <a:noFill/>
          <a:ln w="60325">
            <a:solidFill>
              <a:srgbClr val="176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FORMAZIONE</a:t>
            </a:r>
            <a:r>
              <a:rPr lang="it-IT" sz="1600" b="1" dirty="0">
                <a:solidFill>
                  <a:srgbClr val="1B1C1D"/>
                </a:solidFill>
                <a:latin typeface="Google Sans Text"/>
                <a:ea typeface="Google Sans Text"/>
                <a:cs typeface="Google Sans Text"/>
              </a:rPr>
              <a:t> E SENSIBILIZZAZIONE DEL PERSONALE</a:t>
            </a:r>
            <a:endParaRPr lang="it-IT" sz="1600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Google Sans Text"/>
                <a:ea typeface="Google Sans Text"/>
                <a:cs typeface="Google Sans Text"/>
              </a:rPr>
              <a:t>MIGLIORAMENTO DELL'AMBIENTE DI LAVORO</a:t>
            </a:r>
            <a:endParaRPr lang="it-IT" sz="1600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Google Sans Text"/>
                <a:ea typeface="Google Sans Text"/>
                <a:cs typeface="Google Sans Text"/>
              </a:rPr>
              <a:t>PROTOCOLLI DI SICUREZZA E GESTIONE DELLE EMERGENZE</a:t>
            </a:r>
            <a:endParaRPr lang="it-IT" sz="1600" b="1" dirty="0"/>
          </a:p>
        </p:txBody>
      </p:sp>
      <p:cxnSp>
        <p:nvCxnSpPr>
          <p:cNvPr id="9" name="Connettore 2 8"/>
          <p:cNvCxnSpPr>
            <a:cxnSpLocks/>
            <a:stCxn id="7" idx="2"/>
          </p:cNvCxnSpPr>
          <p:nvPr/>
        </p:nvCxnSpPr>
        <p:spPr>
          <a:xfrm flipH="1">
            <a:off x="2668655" y="2802837"/>
            <a:ext cx="1" cy="467137"/>
          </a:xfrm>
          <a:prstGeom prst="straightConnector1">
            <a:avLst/>
          </a:prstGeom>
          <a:ln w="31750">
            <a:solidFill>
              <a:srgbClr val="176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5148468" y="993914"/>
            <a:ext cx="4065105" cy="1808923"/>
          </a:xfrm>
          <a:prstGeom prst="rect">
            <a:avLst/>
          </a:prstGeom>
          <a:noFill/>
          <a:ln w="60325">
            <a:solidFill>
              <a:srgbClr val="1763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IDENTIFICAZIONE PRECOCE DEI SEGNALI DI RISCHIO</a:t>
            </a:r>
          </a:p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INTERVENTO TEMPESTIVO IN SITUAZIONI DI CONFLITTO</a:t>
            </a:r>
          </a:p>
          <a:p>
            <a:pPr marL="285750" lvl="1" indent="-285750" fontAlgn="base">
              <a:lnSpc>
                <a:spcPct val="114000"/>
              </a:lnSpc>
              <a:buClr>
                <a:srgbClr val="000000"/>
              </a:buClr>
              <a:buSzPts val="1100"/>
              <a:buFont typeface="Wingdings" panose="05000000000000000000" pitchFamily="2" charset="2"/>
              <a:buChar char="q"/>
            </a:pPr>
            <a:r>
              <a:rPr lang="it-IT" sz="16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SUPPORTO PSICOLOGICO PER GLI OPERATORI</a:t>
            </a:r>
          </a:p>
        </p:txBody>
      </p:sp>
      <p:cxnSp>
        <p:nvCxnSpPr>
          <p:cNvPr id="11" name="Connettore 2 10"/>
          <p:cNvCxnSpPr>
            <a:cxnSpLocks/>
            <a:stCxn id="10" idx="2"/>
          </p:cNvCxnSpPr>
          <p:nvPr/>
        </p:nvCxnSpPr>
        <p:spPr>
          <a:xfrm flipH="1">
            <a:off x="7111448" y="2802837"/>
            <a:ext cx="69573" cy="467137"/>
          </a:xfrm>
          <a:prstGeom prst="straightConnector1">
            <a:avLst/>
          </a:prstGeom>
          <a:ln w="31750">
            <a:solidFill>
              <a:srgbClr val="176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642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91886"/>
            <a:ext cx="10515600" cy="633046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latin typeface="+mn-lt"/>
              </a:rPr>
              <a:t>MISURE STRUTTURALI E TECNOLOGICHE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112AFC14-F98C-E8FF-0FC1-7064C2F8BC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4682448"/>
              </p:ext>
            </p:extLst>
          </p:nvPr>
        </p:nvGraphicFramePr>
        <p:xfrm>
          <a:off x="502418" y="1024932"/>
          <a:ext cx="10851382" cy="5152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5057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494335"/>
            <a:ext cx="10515600" cy="628788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>
                <a:latin typeface="+mn-lt"/>
              </a:rPr>
              <a:t>MISURE ORGANIZZATIVE</a:t>
            </a:r>
          </a:p>
        </p:txBody>
      </p: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632018D5-4982-5160-EB85-59EFB1DAD2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376827"/>
              </p:ext>
            </p:extLst>
          </p:nvPr>
        </p:nvGraphicFramePr>
        <p:xfrm>
          <a:off x="717620" y="14236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9139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729248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FOCUS VIGILANZA SC PSAL OTTOBRE 2023 - NOVEMBRE 2024</a:t>
            </a:r>
            <a:endParaRPr lang="it-IT" sz="2400" b="1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F1F71566-A153-EF1A-B38F-36468EF97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680552"/>
              </p:ext>
            </p:extLst>
          </p:nvPr>
        </p:nvGraphicFramePr>
        <p:xfrm>
          <a:off x="437323" y="1665381"/>
          <a:ext cx="11097452" cy="407323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62782">
                  <a:extLst>
                    <a:ext uri="{9D8B030D-6E8A-4147-A177-3AD203B41FA5}">
                      <a16:colId xmlns:a16="http://schemas.microsoft.com/office/drawing/2014/main" val="1964577410"/>
                    </a:ext>
                  </a:extLst>
                </a:gridCol>
                <a:gridCol w="2004756">
                  <a:extLst>
                    <a:ext uri="{9D8B030D-6E8A-4147-A177-3AD203B41FA5}">
                      <a16:colId xmlns:a16="http://schemas.microsoft.com/office/drawing/2014/main" val="1547764966"/>
                    </a:ext>
                  </a:extLst>
                </a:gridCol>
                <a:gridCol w="1918252">
                  <a:extLst>
                    <a:ext uri="{9D8B030D-6E8A-4147-A177-3AD203B41FA5}">
                      <a16:colId xmlns:a16="http://schemas.microsoft.com/office/drawing/2014/main" val="1595732083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3812796079"/>
                    </a:ext>
                  </a:extLst>
                </a:gridCol>
                <a:gridCol w="1321904">
                  <a:extLst>
                    <a:ext uri="{9D8B030D-6E8A-4147-A177-3AD203B41FA5}">
                      <a16:colId xmlns:a16="http://schemas.microsoft.com/office/drawing/2014/main" val="3085845339"/>
                    </a:ext>
                  </a:extLst>
                </a:gridCol>
                <a:gridCol w="1341783">
                  <a:extLst>
                    <a:ext uri="{9D8B030D-6E8A-4147-A177-3AD203B41FA5}">
                      <a16:colId xmlns:a16="http://schemas.microsoft.com/office/drawing/2014/main" val="2143149448"/>
                    </a:ext>
                  </a:extLst>
                </a:gridCol>
                <a:gridCol w="1585705">
                  <a:extLst>
                    <a:ext uri="{9D8B030D-6E8A-4147-A177-3AD203B41FA5}">
                      <a16:colId xmlns:a16="http://schemas.microsoft.com/office/drawing/2014/main" val="929222684"/>
                    </a:ext>
                  </a:extLst>
                </a:gridCol>
              </a:tblGrid>
              <a:tr h="236337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</a:rPr>
                        <a:t>COMPARTO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N. ISPEZIONI PREVISTE  AL 31/12/2024</a:t>
                      </a:r>
                    </a:p>
                    <a:p>
                      <a:pPr algn="ctr">
                        <a:buNone/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PROGRAMMAZIONE INIZIALE 2023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AGGIORNAMENTO PROGRAMMA</a:t>
                      </a: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MARZO 2024</a:t>
                      </a:r>
                    </a:p>
                    <a:p>
                      <a:pPr algn="ctr">
                        <a:buNone/>
                      </a:pPr>
                      <a:endParaRPr lang="it-IT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RISULTATO FINALE</a:t>
                      </a: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ATTESO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N. ISPEZIONI EFFETTUTATE AL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31/12/2023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N. ISPEZIONI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DA EFFETTUARE 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AL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31/12/2024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N. ISPEZIONI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EFFETTUATE 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AL </a:t>
                      </a: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30/11/2024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RISULTATO</a:t>
                      </a: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FINALE</a:t>
                      </a: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PROGRAMMA</a:t>
                      </a:r>
                    </a:p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rgbClr val="C00000"/>
                          </a:solidFill>
                          <a:effectLst/>
                        </a:rPr>
                        <a:t>2023-2024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 flip="none" rotWithShape="1"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24973166"/>
                  </a:ext>
                </a:extLst>
              </a:tr>
              <a:tr h="17098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</a:rPr>
                        <a:t>SANITARIO, SOCIO SANITARIO, ASSISTENZIALE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24000">
                          <a:schemeClr val="accent6">
                            <a:hueOff val="0"/>
                            <a:satOff val="0"/>
                            <a:lumOff val="0"/>
                            <a:alphaOff val="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hueOff val="0"/>
                            <a:satOff val="0"/>
                            <a:lumOff val="0"/>
                            <a:alphaOff val="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hueOff val="0"/>
                            <a:satOff val="0"/>
                            <a:lumOff val="0"/>
                            <a:alphaOff val="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effectLst/>
                        </a:rPr>
                        <a:t>30</a:t>
                      </a:r>
                      <a:endParaRPr lang="it-IT" sz="20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effectLst/>
                        </a:rPr>
                        <a:t>36</a:t>
                      </a:r>
                      <a:endParaRPr lang="it-IT" sz="20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solidFill>
                            <a:srgbClr val="C00000"/>
                          </a:solidFill>
                          <a:effectLst/>
                        </a:rPr>
                        <a:t>8</a:t>
                      </a:r>
                      <a:endParaRPr lang="it-IT" sz="2000" b="1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effectLst/>
                        </a:rPr>
                        <a:t>28</a:t>
                      </a:r>
                      <a:endParaRPr lang="it-IT" sz="20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solidFill>
                            <a:srgbClr val="C00000"/>
                          </a:solidFill>
                          <a:effectLst/>
                        </a:rPr>
                        <a:t>29</a:t>
                      </a:r>
                      <a:endParaRPr lang="it-IT" sz="2000" b="1" dirty="0">
                        <a:solidFill>
                          <a:srgbClr val="C00000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it-IT" sz="2000" b="1" dirty="0">
                          <a:solidFill>
                            <a:srgbClr val="C00000"/>
                          </a:solidFill>
                          <a:effectLst/>
                        </a:rPr>
                        <a:t>37</a:t>
                      </a:r>
                      <a:r>
                        <a:rPr lang="it-IT" sz="2000" b="1" dirty="0">
                          <a:effectLst/>
                        </a:rPr>
                        <a:t> (29+8)</a:t>
                      </a:r>
                      <a:endParaRPr lang="it-IT" sz="20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ptos" panose="020B0004020202020204" pitchFamily="34" charset="0"/>
                      </a:endParaRPr>
                    </a:p>
                  </a:txBody>
                  <a:tcPr marL="58427" marR="58427" marT="0" marB="0" anchor="ctr">
                    <a:gradFill>
                      <a:gsLst>
                        <a:gs pos="0">
                          <a:schemeClr val="accent6">
                            <a:lumMod val="0"/>
                            <a:lumOff val="100000"/>
                          </a:schemeClr>
                        </a:gs>
                        <a:gs pos="35000">
                          <a:schemeClr val="accent6">
                            <a:lumMod val="0"/>
                            <a:lumOff val="100000"/>
                          </a:schemeClr>
                        </a:gs>
                        <a:gs pos="100000">
                          <a:schemeClr val="accent6">
                            <a:lumMod val="10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97966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270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83A4-31AE-48EB-4DB4-078AC8530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20AD8015-D87B-2FEA-49D8-5E81A34698C5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992374E-1146-8AFC-5A36-49296B1039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345" t="51494" r="20603" b="5594"/>
          <a:stretch/>
        </p:blipFill>
        <p:spPr>
          <a:xfrm>
            <a:off x="1463696" y="890752"/>
            <a:ext cx="9264608" cy="507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247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FB782D-FD8D-1E37-A842-B592C6E191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8461"/>
            <a:ext cx="9144000" cy="1751501"/>
          </a:xfrm>
        </p:spPr>
        <p:txBody>
          <a:bodyPr>
            <a:normAutofit/>
          </a:bodyPr>
          <a:lstStyle/>
          <a:p>
            <a:pPr algn="l"/>
            <a:r>
              <a:rPr lang="it-IT" sz="3600" b="1" dirty="0">
                <a:latin typeface="+mn-lt"/>
              </a:rPr>
              <a:t>GLI STRUMENTI UTILIZZATI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9A4B349-6392-E0F9-7FDD-B491AB1E0A5C}"/>
              </a:ext>
            </a:extLst>
          </p:cNvPr>
          <p:cNvSpPr/>
          <p:nvPr/>
        </p:nvSpPr>
        <p:spPr>
          <a:xfrm>
            <a:off x="1004835" y="1239296"/>
            <a:ext cx="10490479" cy="4618893"/>
          </a:xfrm>
          <a:prstGeom prst="rect">
            <a:avLst/>
          </a:prstGeom>
          <a:noFill/>
          <a:ln w="38100">
            <a:solidFill>
              <a:srgbClr val="1763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a gomito 5">
            <a:extLst>
              <a:ext uri="{FF2B5EF4-FFF2-40B4-BE49-F238E27FC236}">
                <a16:creationId xmlns:a16="http://schemas.microsoft.com/office/drawing/2014/main" id="{7CEAF699-2B11-6512-9D9B-5E3B3A566E09}"/>
              </a:ext>
            </a:extLst>
          </p:cNvPr>
          <p:cNvCxnSpPr/>
          <p:nvPr/>
        </p:nvCxnSpPr>
        <p:spPr>
          <a:xfrm>
            <a:off x="6953460" y="3596918"/>
            <a:ext cx="914400" cy="914400"/>
          </a:xfrm>
          <a:prstGeom prst="bentConnector3">
            <a:avLst/>
          </a:prstGeom>
          <a:ln w="44450">
            <a:solidFill>
              <a:srgbClr val="176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Elemento grafico 7" descr="Appunti con riempimento a tinta unita">
            <a:extLst>
              <a:ext uri="{FF2B5EF4-FFF2-40B4-BE49-F238E27FC236}">
                <a16:creationId xmlns:a16="http://schemas.microsoft.com/office/drawing/2014/main" id="{2B13F65D-2F9A-D45B-8E8B-E6B35B55B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23160" y="4299152"/>
            <a:ext cx="1435239" cy="143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692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ricevuta">
            <a:extLst>
              <a:ext uri="{FF2B5EF4-FFF2-40B4-BE49-F238E27FC236}">
                <a16:creationId xmlns:a16="http://schemas.microsoft.com/office/drawing/2014/main" id="{F65B2995-3384-BB38-687D-498DE83C8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644" y="289492"/>
            <a:ext cx="11461474" cy="619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23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ocumento, Parallelo">
            <a:extLst>
              <a:ext uri="{FF2B5EF4-FFF2-40B4-BE49-F238E27FC236}">
                <a16:creationId xmlns:a16="http://schemas.microsoft.com/office/drawing/2014/main" id="{9719466C-08FD-69C8-EC8D-7770327F3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79" y="401934"/>
            <a:ext cx="11319406" cy="608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502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990882"/>
              </p:ext>
            </p:extLst>
          </p:nvPr>
        </p:nvGraphicFramePr>
        <p:xfrm>
          <a:off x="432767" y="1144630"/>
          <a:ext cx="11206101" cy="5246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64120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645085"/>
              </p:ext>
            </p:extLst>
          </p:nvPr>
        </p:nvGraphicFramePr>
        <p:xfrm>
          <a:off x="559903" y="1252330"/>
          <a:ext cx="10919793" cy="5049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99397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Gruppo 13"/>
          <p:cNvGrpSpPr/>
          <p:nvPr/>
        </p:nvGrpSpPr>
        <p:grpSpPr>
          <a:xfrm>
            <a:off x="576469" y="1570382"/>
            <a:ext cx="10499035" cy="3429001"/>
            <a:chOff x="576469" y="1570382"/>
            <a:chExt cx="10499035" cy="3429001"/>
          </a:xfrm>
        </p:grpSpPr>
        <p:graphicFrame>
          <p:nvGraphicFramePr>
            <p:cNvPr id="3" name="Grafico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71786944"/>
                </p:ext>
              </p:extLst>
            </p:nvPr>
          </p:nvGraphicFramePr>
          <p:xfrm>
            <a:off x="576469" y="1570382"/>
            <a:ext cx="6182140" cy="34190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4" name="Grafico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8172942"/>
                </p:ext>
              </p:extLst>
            </p:nvPr>
          </p:nvGraphicFramePr>
          <p:xfrm>
            <a:off x="6503504" y="2256183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0" name="Connettore diritto 9"/>
            <p:cNvCxnSpPr/>
            <p:nvPr/>
          </p:nvCxnSpPr>
          <p:spPr>
            <a:xfrm>
              <a:off x="3667539" y="4263887"/>
              <a:ext cx="4860235" cy="0"/>
            </a:xfrm>
            <a:prstGeom prst="line">
              <a:avLst/>
            </a:prstGeom>
            <a:ln>
              <a:solidFill>
                <a:srgbClr val="1763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diritto 10"/>
            <p:cNvCxnSpPr/>
            <p:nvPr/>
          </p:nvCxnSpPr>
          <p:spPr>
            <a:xfrm>
              <a:off x="4061791" y="2388705"/>
              <a:ext cx="4727713" cy="583095"/>
            </a:xfrm>
            <a:prstGeom prst="line">
              <a:avLst/>
            </a:prstGeom>
            <a:ln>
              <a:solidFill>
                <a:srgbClr val="17631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7635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725568" y="1813748"/>
            <a:ext cx="4525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È STATO COSTITUITO UN GRUPPO AZIENDALE PER IL CONTRASTO DELLA VIOLENZA?</a:t>
            </a: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491868"/>
              </p:ext>
            </p:extLst>
          </p:nvPr>
        </p:nvGraphicFramePr>
        <p:xfrm>
          <a:off x="4923183" y="9679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tangolo 4"/>
          <p:cNvSpPr/>
          <p:nvPr/>
        </p:nvSpPr>
        <p:spPr>
          <a:xfrm>
            <a:off x="5830957" y="437804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/>
              <a:t>LA PROBLEMATICA DELLE AGGRESSIONI VIENE MONITORATA NELL'AMBITO DELLE RIUNIONI PERIODICHE DI CUI ALL'ART.35 DEL D.LGS 81/08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578457"/>
              </p:ext>
            </p:extLst>
          </p:nvPr>
        </p:nvGraphicFramePr>
        <p:xfrm>
          <a:off x="1258957" y="37111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Connettore 2 7"/>
          <p:cNvCxnSpPr/>
          <p:nvPr/>
        </p:nvCxnSpPr>
        <p:spPr>
          <a:xfrm>
            <a:off x="834887" y="2554357"/>
            <a:ext cx="4790661" cy="29817"/>
          </a:xfrm>
          <a:prstGeom prst="straightConnector1">
            <a:avLst/>
          </a:prstGeom>
          <a:ln w="47625">
            <a:solidFill>
              <a:srgbClr val="176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>
            <a:off x="4923184" y="5479773"/>
            <a:ext cx="6626086" cy="0"/>
          </a:xfrm>
          <a:prstGeom prst="straightConnector1">
            <a:avLst/>
          </a:prstGeom>
          <a:ln w="47625">
            <a:solidFill>
              <a:srgbClr val="1763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37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3710707"/>
              </p:ext>
            </p:extLst>
          </p:nvPr>
        </p:nvGraphicFramePr>
        <p:xfrm>
          <a:off x="779947" y="1277170"/>
          <a:ext cx="10634869" cy="5123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2883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891294"/>
              </p:ext>
            </p:extLst>
          </p:nvPr>
        </p:nvGraphicFramePr>
        <p:xfrm>
          <a:off x="532013" y="1356545"/>
          <a:ext cx="11225978" cy="4905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468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90546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335521"/>
              </p:ext>
            </p:extLst>
          </p:nvPr>
        </p:nvGraphicFramePr>
        <p:xfrm>
          <a:off x="673583" y="1470992"/>
          <a:ext cx="10624931" cy="4939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792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22B3C80-7636-4D27-80DC-DCB2D0DE9C37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130218" y="1388586"/>
            <a:ext cx="101359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00000"/>
                </a:solidFill>
              </a:rPr>
              <a:t>GESTIONE DELLE AGGRESSIONI E VIOLENZE IN AMBITO SANITARIO, SOCIO SANITARIO E ASSISTENZIALE</a:t>
            </a:r>
          </a:p>
          <a:p>
            <a:pPr algn="ctr"/>
            <a:endParaRPr lang="it-IT" sz="2800" b="1" dirty="0">
              <a:solidFill>
                <a:srgbClr val="000000"/>
              </a:solidFill>
            </a:endParaRPr>
          </a:p>
          <a:p>
            <a:pPr algn="ctr"/>
            <a:r>
              <a:rPr lang="it-IT" sz="2800" b="1" dirty="0">
                <a:solidFill>
                  <a:srgbClr val="000000"/>
                </a:solidFill>
              </a:rPr>
              <a:t>BREVE FOCUS SULL’ ATTIVITA’ DI VIGILANZA SVOLTA DALLA SC PSAL</a:t>
            </a:r>
            <a:endParaRPr lang="it-IT" sz="2800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C640C99-F291-94DB-4BBB-B960B6480E14}"/>
              </a:ext>
            </a:extLst>
          </p:cNvPr>
          <p:cNvSpPr txBox="1"/>
          <p:nvPr/>
        </p:nvSpPr>
        <p:spPr>
          <a:xfrm>
            <a:off x="2051989" y="4492652"/>
            <a:ext cx="82924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t-IT" sz="1600" b="1" i="1" dirty="0">
                <a:latin typeface="Calibri"/>
              </a:rPr>
              <a:t>DR.SSA ANNA MARINELLA FIRMI</a:t>
            </a:r>
          </a:p>
          <a:p>
            <a:pPr algn="ctr">
              <a:lnSpc>
                <a:spcPct val="150000"/>
              </a:lnSpc>
              <a:defRPr/>
            </a:pPr>
            <a:endParaRPr lang="it-IT" sz="1600" b="1" dirty="0">
              <a:latin typeface="Calibri"/>
            </a:endParaRPr>
          </a:p>
          <a:p>
            <a:pPr algn="ctr">
              <a:defRPr/>
            </a:pPr>
            <a:r>
              <a:rPr lang="it-IT" sz="1600" b="1" dirty="0">
                <a:latin typeface="Calibri"/>
              </a:rPr>
              <a:t>DIRETTORE DIPARTIMENTO DI IGIENE E PREVENZIONE SANITARIA</a:t>
            </a:r>
          </a:p>
          <a:p>
            <a:pPr algn="ctr">
              <a:defRPr/>
            </a:pPr>
            <a:r>
              <a:rPr lang="it-IT" sz="1600" b="1" dirty="0">
                <a:latin typeface="Calibri"/>
              </a:rPr>
              <a:t>DIRETTORE SERVIZIO PREVENZIONE E SICUREZZA AMBIENTI DI LAVORO</a:t>
            </a:r>
          </a:p>
          <a:p>
            <a:pPr algn="ctr">
              <a:defRPr/>
            </a:pPr>
            <a:r>
              <a:rPr lang="it-IT" sz="1600" b="1" dirty="0">
                <a:latin typeface="Calibri"/>
              </a:rPr>
              <a:t> ATS VAL PADANA </a:t>
            </a:r>
          </a:p>
        </p:txBody>
      </p:sp>
    </p:spTree>
    <p:extLst>
      <p:ext uri="{BB962C8B-B14F-4D97-AF65-F5344CB8AC3E}">
        <p14:creationId xmlns:p14="http://schemas.microsoft.com/office/powerpoint/2010/main" val="4222536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>
            <a:extLst>
              <a:ext uri="{FF2B5EF4-FFF2-40B4-BE49-F238E27FC236}">
                <a16:creationId xmlns:a16="http://schemas.microsoft.com/office/drawing/2014/main" id="{5DBFD620-C35B-7F14-36F7-C2C17FB9977C}"/>
              </a:ext>
            </a:extLst>
          </p:cNvPr>
          <p:cNvSpPr txBox="1"/>
          <p:nvPr/>
        </p:nvSpPr>
        <p:spPr>
          <a:xfrm>
            <a:off x="1053571" y="470668"/>
            <a:ext cx="9864956" cy="477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>
                <a:solidFill>
                  <a:srgbClr val="1B1C1D"/>
                </a:solidFill>
                <a:latin typeface="Google Sans Text"/>
                <a:ea typeface="Times New Roman" panose="02020603050405020304" pitchFamily="18" charset="0"/>
                <a:cs typeface="Times New Roman" panose="02020603050405020304" pitchFamily="18" charset="0"/>
              </a:rPr>
              <a:t>FOCUS VIGILANZA OTTOBRE 2023 - NOVEMBRE 2024</a:t>
            </a:r>
            <a:endParaRPr lang="it-IT" sz="2400" b="1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407477"/>
              </p:ext>
            </p:extLst>
          </p:nvPr>
        </p:nvGraphicFramePr>
        <p:xfrm>
          <a:off x="715617" y="1093304"/>
          <a:ext cx="10933044" cy="5307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657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8626" y="593726"/>
            <a:ext cx="10515600" cy="4513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800" b="1" dirty="0">
                <a:latin typeface="+mn-lt"/>
              </a:rPr>
              <a:t>BREVI CONCLUSIONI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1E22BF76-F393-FC03-A1F5-A33F3DEA50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269716"/>
              </p:ext>
            </p:extLst>
          </p:nvPr>
        </p:nvGraphicFramePr>
        <p:xfrm>
          <a:off x="768626" y="1306286"/>
          <a:ext cx="10103690" cy="4947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34540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168A3C-A142-118D-5199-5201B898D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C2F4FA-962E-8F1E-AA9F-DFEC13DB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626" y="593725"/>
            <a:ext cx="10515600" cy="913528"/>
          </a:xfrm>
        </p:spPr>
        <p:txBody>
          <a:bodyPr>
            <a:normAutofit/>
          </a:bodyPr>
          <a:lstStyle/>
          <a:p>
            <a:pPr algn="ctr"/>
            <a:r>
              <a:rPr lang="it-IT" sz="3200" b="1" dirty="0">
                <a:latin typeface="+mn-lt"/>
              </a:rPr>
              <a:t>IN SINTESI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C891F97-112D-589E-12C1-BD2827E74EBD}"/>
              </a:ext>
            </a:extLst>
          </p:cNvPr>
          <p:cNvSpPr/>
          <p:nvPr/>
        </p:nvSpPr>
        <p:spPr>
          <a:xfrm>
            <a:off x="1235947" y="2123040"/>
            <a:ext cx="8953082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07000"/>
              </a:lnSpc>
              <a:spcAft>
                <a:spcPts val="600"/>
              </a:spcAft>
              <a:buSzPts val="1000"/>
              <a:tabLst>
                <a:tab pos="914400" algn="l"/>
              </a:tabLst>
            </a:pPr>
            <a:endParaRPr lang="it-IT" sz="36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ctr">
              <a:lnSpc>
                <a:spcPct val="107000"/>
              </a:lnSpc>
              <a:spcAft>
                <a:spcPts val="600"/>
              </a:spcAft>
              <a:buSzPts val="1000"/>
              <a:tabLst>
                <a:tab pos="914400" algn="l"/>
              </a:tabLst>
            </a:pPr>
            <a:r>
              <a:rPr lang="it-IT" sz="3600" b="1" dirty="0">
                <a:solidFill>
                  <a:srgbClr val="C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WORK IN PROGRESS …</a:t>
            </a:r>
          </a:p>
        </p:txBody>
      </p:sp>
    </p:spTree>
    <p:extLst>
      <p:ext uri="{BB962C8B-B14F-4D97-AF65-F5344CB8AC3E}">
        <p14:creationId xmlns:p14="http://schemas.microsoft.com/office/powerpoint/2010/main" val="1117367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0D4A7A-0580-AFBD-4A04-0BCC2631BF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7592" y="803868"/>
            <a:ext cx="10235920" cy="401935"/>
          </a:xfrm>
        </p:spPr>
        <p:txBody>
          <a:bodyPr>
            <a:normAutofit fontScale="90000"/>
          </a:bodyPr>
          <a:lstStyle/>
          <a:p>
            <a:pPr algn="l"/>
            <a:r>
              <a:rPr lang="it-IT" sz="2800" b="1" dirty="0">
                <a:latin typeface="+mn-lt"/>
              </a:rPr>
              <a:t>DEFINIZIONE DI VIOLENZA SUL LUOGO DI LAVORO SECONDO OSHA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7BBC390-5A8F-9EA8-DFBE-8B37013C58E6}"/>
              </a:ext>
            </a:extLst>
          </p:cNvPr>
          <p:cNvSpPr/>
          <p:nvPr/>
        </p:nvSpPr>
        <p:spPr>
          <a:xfrm>
            <a:off x="723482" y="1718268"/>
            <a:ext cx="10642878" cy="3245618"/>
          </a:xfrm>
          <a:prstGeom prst="rect">
            <a:avLst/>
          </a:prstGeom>
          <a:noFill/>
          <a:ln w="41275">
            <a:solidFill>
              <a:srgbClr val="1763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287DE57-9F05-E61A-A95D-D7194F8D7490}"/>
              </a:ext>
            </a:extLst>
          </p:cNvPr>
          <p:cNvSpPr txBox="1"/>
          <p:nvPr/>
        </p:nvSpPr>
        <p:spPr>
          <a:xfrm>
            <a:off x="1457011" y="1889089"/>
            <a:ext cx="8342225" cy="2957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OGNI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ATTO O MINACCIA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 VIOLENZA FISICA, MOLESTIA, INTIMIDAZIONE,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QUALSIASI ALTRO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COMPORTAMENTO MINACCIOSO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 SI VERIFICA SUL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POSTO DI LAVORO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SPAZIANDO DA MINACCE, ABUSO VERBALE ALL’AGGRESSIONE FISICA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FINO ALL’OMICIDIO</a:t>
            </a: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PUÒ COINVOLGERE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LAVORATORI, CLIENTI, UTENTI E VISITATORI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915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2140245721"/>
              </p:ext>
            </p:extLst>
          </p:nvPr>
        </p:nvGraphicFramePr>
        <p:xfrm>
          <a:off x="628649" y="1527349"/>
          <a:ext cx="10944225" cy="4610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2B7FAFC0-FDA5-3A9F-CE29-7722F8D631A2}"/>
              </a:ext>
            </a:extLst>
          </p:cNvPr>
          <p:cNvSpPr txBox="1"/>
          <p:nvPr/>
        </p:nvSpPr>
        <p:spPr>
          <a:xfrm>
            <a:off x="218433" y="427280"/>
            <a:ext cx="115443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800" b="1" dirty="0">
                <a:solidFill>
                  <a:srgbClr val="1B1C1D"/>
                </a:solidFill>
                <a:ea typeface="Google Sans Text"/>
                <a:cs typeface="Google Sans Text"/>
              </a:rPr>
              <a:t>DEFINIZIONE E CLASSIFICAZIONE DELLA VIOLENZA</a:t>
            </a:r>
            <a:endParaRPr lang="it-IT" sz="2800" b="1" dirty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632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B6D22-AAF8-4E3E-73ED-CDC6FDDB5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5C456AA8-3376-A1DD-E9EB-5AF2CE1F6BFE}"/>
              </a:ext>
            </a:extLst>
          </p:cNvPr>
          <p:cNvSpPr txBox="1">
            <a:spLocks/>
          </p:cNvSpPr>
          <p:nvPr/>
        </p:nvSpPr>
        <p:spPr>
          <a:xfrm>
            <a:off x="532012" y="269133"/>
            <a:ext cx="11130741" cy="8788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000" b="1" i="0" u="none" strike="noStrike" kern="1200" cap="none" spc="0" normalizeH="0" baseline="0" noProof="0" dirty="0">
              <a:ln>
                <a:noFill/>
              </a:ln>
              <a:solidFill>
                <a:srgbClr val="056633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CFBAA4B-5E12-E5D9-856E-91EDEFA3AD6E}"/>
              </a:ext>
            </a:extLst>
          </p:cNvPr>
          <p:cNvSpPr txBox="1"/>
          <p:nvPr/>
        </p:nvSpPr>
        <p:spPr>
          <a:xfrm>
            <a:off x="529247" y="477715"/>
            <a:ext cx="11133506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300" b="1" dirty="0"/>
              <a:t>NIOSH 2022: TIPOLOGIE DI VIOLENZA CHE GLI OPERATORI SANITARI POSSONO SUBIRE</a:t>
            </a:r>
            <a:endParaRPr kumimoji="0" lang="it-IT" sz="23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600A8FBF-70FF-C0CC-CB79-4E0DA8A8D6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7444624"/>
              </p:ext>
            </p:extLst>
          </p:nvPr>
        </p:nvGraphicFramePr>
        <p:xfrm>
          <a:off x="854110" y="1256044"/>
          <a:ext cx="9305890" cy="512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5912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79242A1D-4607-F122-C4A7-8530FC825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589" y="2220686"/>
            <a:ext cx="9557658" cy="2186283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 </a:t>
            </a:r>
            <a:r>
              <a:rPr lang="it-IT" sz="3600" b="1" dirty="0">
                <a:latin typeface="+mn-lt"/>
              </a:rPr>
              <a:t>LA PREVENZIONE E LA GESTIONE DEGLI ATTI DI VIOLENZA A DANNO DEGLI OPERATORI SANITARI E SOCIO SANITARI NECESSITANO ANCORA DI APPROFONDIMENTI, DI INTERVENTI E DI MONITORAGGIO CONTINUO?</a:t>
            </a: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E8D8D518-929D-DDE9-21D2-B0EBE5DB9EBD}"/>
              </a:ext>
            </a:extLst>
          </p:cNvPr>
          <p:cNvSpPr/>
          <p:nvPr/>
        </p:nvSpPr>
        <p:spPr>
          <a:xfrm>
            <a:off x="1317171" y="2029767"/>
            <a:ext cx="9679076" cy="3044651"/>
          </a:xfrm>
          <a:prstGeom prst="rect">
            <a:avLst/>
          </a:prstGeom>
          <a:noFill/>
          <a:ln w="38100">
            <a:solidFill>
              <a:srgbClr val="17631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719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86D4462-FB9E-E952-76BE-B2B43773FC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86937">
            <a:off x="1571056" y="3686551"/>
            <a:ext cx="4766722" cy="214140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206E111-DA26-F169-DA68-AD7A70C45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81765">
            <a:off x="3695074" y="522390"/>
            <a:ext cx="5186381" cy="259070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94D28D5-883D-E8F7-4DA0-3D21064A86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67664">
            <a:off x="7925108" y="916980"/>
            <a:ext cx="3684879" cy="323809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65B2088-5547-5E11-BDFB-A7A1C0FA66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69078">
            <a:off x="5980908" y="2860694"/>
            <a:ext cx="3927394" cy="360659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A53EB609-DC3B-16AC-0524-A7610BE144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30570">
            <a:off x="616824" y="1411949"/>
            <a:ext cx="4730293" cy="249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58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2680498-3154-0460-07AB-F39CD57B86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741" y="271305"/>
            <a:ext cx="11455120" cy="1185706"/>
          </a:xfrm>
        </p:spPr>
        <p:txBody>
          <a:bodyPr>
            <a:normAutofit fontScale="90000"/>
          </a:bodyPr>
          <a:lstStyle/>
          <a:p>
            <a:pPr algn="l"/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br>
              <a:rPr lang="it-IT" sz="24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</a:br>
            <a:r>
              <a:rPr lang="it-IT" sz="2700" b="1" dirty="0">
                <a:solidFill>
                  <a:srgbClr val="1B1C1D"/>
                </a:solidFill>
                <a:latin typeface="Calibri" panose="020F0502020204030204" pitchFamily="34" charset="0"/>
                <a:ea typeface="Google Sans Text"/>
                <a:cs typeface="Calibri" panose="020F0502020204030204" pitchFamily="34" charset="0"/>
              </a:rPr>
              <a:t>GLI ATTI DI VIOLENZA NEL SETTORE SANITA’ E SERVIZI SOCIALI:  FENOMENO IN CRESCITA</a:t>
            </a:r>
            <a:br>
              <a:rPr lang="it-IT" sz="2700" b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2700" b="1" dirty="0">
              <a:latin typeface="+mn-lt"/>
            </a:endParaRPr>
          </a:p>
        </p:txBody>
      </p:sp>
      <p:graphicFrame>
        <p:nvGraphicFramePr>
          <p:cNvPr id="5" name="Diagramma 4">
            <a:extLst>
              <a:ext uri="{FF2B5EF4-FFF2-40B4-BE49-F238E27FC236}">
                <a16:creationId xmlns:a16="http://schemas.microsoft.com/office/drawing/2014/main" id="{C385561E-B3FB-BFC9-3316-A175EE2B38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4340416"/>
              </p:ext>
            </p:extLst>
          </p:nvPr>
        </p:nvGraphicFramePr>
        <p:xfrm>
          <a:off x="653143" y="1286189"/>
          <a:ext cx="10490479" cy="476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08378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5333</TotalTime>
  <Words>1374</Words>
  <Application>Microsoft Office PowerPoint</Application>
  <PresentationFormat>Widescreen</PresentationFormat>
  <Paragraphs>163</Paragraphs>
  <Slides>32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41" baseType="lpstr">
      <vt:lpstr>Aptos</vt:lpstr>
      <vt:lpstr>Arial</vt:lpstr>
      <vt:lpstr>Calibri</vt:lpstr>
      <vt:lpstr>Calibri Light</vt:lpstr>
      <vt:lpstr>Century Gothic</vt:lpstr>
      <vt:lpstr>Google Sans Text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DEFINIZIONE DI VIOLENZA SUL LUOGO DI LAVORO SECONDO OSHA</vt:lpstr>
      <vt:lpstr>Presentazione standard di PowerPoint</vt:lpstr>
      <vt:lpstr>Presentazione standard di PowerPoint</vt:lpstr>
      <vt:lpstr> LA PREVENZIONE E LA GESTIONE DEGLI ATTI DI VIOLENZA A DANNO DEGLI OPERATORI SANITARI E SOCIO SANITARI NECESSITANO ANCORA DI APPROFONDIMENTI, DI INTERVENTI E DI MONITORAGGIO CONTINUO?</vt:lpstr>
      <vt:lpstr>Presentazione standard di PowerPoint</vt:lpstr>
      <vt:lpstr>       GLI ATTI DI VIOLENZA NEL SETTORE SANITA’ E SERVIZI SOCIALI:  FENOMENO IN CRESCITA </vt:lpstr>
      <vt:lpstr>       GLI ATTI DI VIOLENZA NEL SETTORE SANITA’ E SERVIZI SOCIALI:  FENOMENO IN CRESCITA </vt:lpstr>
      <vt:lpstr>ALCUNI STRUMENTI NORMATIVI : LE RECENTI DGR DI REGIONE LOMBARDIA</vt:lpstr>
      <vt:lpstr>Presentazione standard di PowerPoint</vt:lpstr>
      <vt:lpstr>METODOLOGIA DI VALUTAZIONE E GESTIONE DEL RISCHIO</vt:lpstr>
      <vt:lpstr>Presentazione standard di PowerPoint</vt:lpstr>
      <vt:lpstr>Presentazione standard di PowerPoint</vt:lpstr>
      <vt:lpstr>MISURE PREVENTIVE</vt:lpstr>
      <vt:lpstr>MISURE STRUTTURALI E TECNOLOGICHE</vt:lpstr>
      <vt:lpstr>MISURE ORGANIZZATIVE</vt:lpstr>
      <vt:lpstr>Presentazione standard di PowerPoint</vt:lpstr>
      <vt:lpstr>GLI STRUMENTI UTILIZZATI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BREVI CONCLUSIONI</vt:lpstr>
      <vt:lpstr>IN SINTESI</vt:lpstr>
    </vt:vector>
  </TitlesOfParts>
  <Company>Olidata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 click per inserire il titolo</dc:title>
  <dc:creator>Xp Professional Sp2b Italiano</dc:creator>
  <cp:lastModifiedBy>Firmi Anna</cp:lastModifiedBy>
  <cp:revision>665</cp:revision>
  <cp:lastPrinted>2025-04-24T15:45:11Z</cp:lastPrinted>
  <dcterms:created xsi:type="dcterms:W3CDTF">2016-02-01T11:23:49Z</dcterms:created>
  <dcterms:modified xsi:type="dcterms:W3CDTF">2025-04-24T15:54:41Z</dcterms:modified>
  <cp:category>Modelli</cp:category>
</cp:coreProperties>
</file>