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3" r:id="rId2"/>
    <p:sldMasterId id="2147483655" r:id="rId3"/>
    <p:sldMasterId id="2147483657" r:id="rId4"/>
    <p:sldMasterId id="2147483659" r:id="rId5"/>
    <p:sldMasterId id="2147483662" r:id="rId6"/>
  </p:sldMasterIdLst>
  <p:notesMasterIdLst>
    <p:notesMasterId r:id="rId33"/>
  </p:notesMasterIdLst>
  <p:handoutMasterIdLst>
    <p:handoutMasterId r:id="rId34"/>
  </p:handoutMasterIdLst>
  <p:sldIdLst>
    <p:sldId id="586" r:id="rId7"/>
    <p:sldId id="605" r:id="rId8"/>
    <p:sldId id="610" r:id="rId9"/>
    <p:sldId id="628" r:id="rId10"/>
    <p:sldId id="627" r:id="rId11"/>
    <p:sldId id="622" r:id="rId12"/>
    <p:sldId id="593" r:id="rId13"/>
    <p:sldId id="595" r:id="rId14"/>
    <p:sldId id="596" r:id="rId15"/>
    <p:sldId id="597" r:id="rId16"/>
    <p:sldId id="590" r:id="rId17"/>
    <p:sldId id="614" r:id="rId18"/>
    <p:sldId id="630" r:id="rId19"/>
    <p:sldId id="598" r:id="rId20"/>
    <p:sldId id="589" r:id="rId21"/>
    <p:sldId id="592" r:id="rId22"/>
    <p:sldId id="607" r:id="rId23"/>
    <p:sldId id="621" r:id="rId24"/>
    <p:sldId id="631" r:id="rId25"/>
    <p:sldId id="616" r:id="rId26"/>
    <p:sldId id="624" r:id="rId27"/>
    <p:sldId id="617" r:id="rId28"/>
    <p:sldId id="618" r:id="rId29"/>
    <p:sldId id="625" r:id="rId30"/>
    <p:sldId id="626" r:id="rId31"/>
    <p:sldId id="601" r:id="rId32"/>
  </p:sldIdLst>
  <p:sldSz cx="9144000" cy="6858000" type="screen4x3"/>
  <p:notesSz cx="6888163" cy="100187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li Giancarlo" initials="PG" lastIdx="0" clrIdx="0">
    <p:extLst/>
  </p:cmAuthor>
  <p:cmAuthor id="2" name="Boniatti Matteo" initials="BM" lastIdx="1" clrIdx="1">
    <p:extLst>
      <p:ext uri="{19B8F6BF-5375-455C-9EA6-DF929625EA0E}">
        <p15:presenceInfo xmlns:p15="http://schemas.microsoft.com/office/powerpoint/2012/main" userId="S-1-5-21-1492714908-2264308223-1696811363-132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EFE"/>
    <a:srgbClr val="BBCFCE"/>
    <a:srgbClr val="3366BF"/>
    <a:srgbClr val="EFBC00"/>
    <a:srgbClr val="A1A1A1"/>
    <a:srgbClr val="F17623"/>
    <a:srgbClr val="BDD3A3"/>
    <a:srgbClr val="BDCD27"/>
    <a:srgbClr val="AACC00"/>
    <a:srgbClr val="B7C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62" autoAdjust="0"/>
  </p:normalViewPr>
  <p:slideViewPr>
    <p:cSldViewPr snapToGrid="0" snapToObjects="1">
      <p:cViewPr varScale="1">
        <p:scale>
          <a:sx n="109" d="100"/>
          <a:sy n="109" d="100"/>
        </p:scale>
        <p:origin x="164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21" Type="http://schemas.openxmlformats.org/officeDocument/2006/relationships/slide" Target="slides/slide15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commentAuthors" Target="commentAuthor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B3E7B-7F6E-4C48-BCFC-C86505F2E2EC}" type="doc">
      <dgm:prSet loTypeId="urn:microsoft.com/office/officeart/2005/8/layout/hProcess7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it-IT"/>
        </a:p>
      </dgm:t>
    </dgm:pt>
    <dgm:pt modelId="{0C2EAF41-68F0-4EC3-B9A1-5B5CDF4FF629}">
      <dgm:prSet phldrT="[Testo]"/>
      <dgm:spPr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endParaRPr lang="it-IT" dirty="0"/>
        </a:p>
      </dgm:t>
    </dgm:pt>
    <dgm:pt modelId="{AB5AE32D-DD3C-4A13-B2E7-4B9BE2E33B9A}" type="parTrans" cxnId="{C21FD490-1233-4E5B-9513-DDBD07676C35}">
      <dgm:prSet/>
      <dgm:spPr/>
      <dgm:t>
        <a:bodyPr/>
        <a:lstStyle/>
        <a:p>
          <a:endParaRPr lang="it-IT"/>
        </a:p>
      </dgm:t>
    </dgm:pt>
    <dgm:pt modelId="{9FFA721C-399B-416F-8A0E-6C252FB66604}" type="sibTrans" cxnId="{C21FD490-1233-4E5B-9513-DDBD07676C35}">
      <dgm:prSet/>
      <dgm:spPr/>
      <dgm:t>
        <a:bodyPr/>
        <a:lstStyle/>
        <a:p>
          <a:endParaRPr lang="it-IT"/>
        </a:p>
      </dgm:t>
    </dgm:pt>
    <dgm:pt modelId="{2613285B-A148-4389-96FA-AFE5D7BC461B}">
      <dgm:prSet phldrT="[Testo]"/>
      <dgm:spPr/>
      <dgm:t>
        <a:bodyPr/>
        <a:lstStyle/>
        <a:p>
          <a:r>
            <a:rPr lang="it-IT" b="1" dirty="0" smtClea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IMPIANTI CON POTENZA AL FOCOLARE &lt; 35 kW</a:t>
          </a:r>
          <a:endParaRPr lang="it-IT" dirty="0">
            <a:solidFill>
              <a:schemeClr val="bg1">
                <a:lumMod val="50000"/>
              </a:schemeClr>
            </a:solidFill>
          </a:endParaRPr>
        </a:p>
      </dgm:t>
    </dgm:pt>
    <dgm:pt modelId="{3B2D661A-8536-4744-9031-11CF088186B7}" type="parTrans" cxnId="{FD2C25BE-2FD7-4751-875B-4C607D5C7E8C}">
      <dgm:prSet/>
      <dgm:spPr/>
      <dgm:t>
        <a:bodyPr/>
        <a:lstStyle/>
        <a:p>
          <a:endParaRPr lang="it-IT"/>
        </a:p>
      </dgm:t>
    </dgm:pt>
    <dgm:pt modelId="{DA24C67F-6246-4FFE-B7F2-D0D6C7C1A5CC}" type="sibTrans" cxnId="{FD2C25BE-2FD7-4751-875B-4C607D5C7E8C}">
      <dgm:prSet/>
      <dgm:spPr/>
      <dgm:t>
        <a:bodyPr/>
        <a:lstStyle/>
        <a:p>
          <a:endParaRPr lang="it-IT"/>
        </a:p>
      </dgm:t>
    </dgm:pt>
    <dgm:pt modelId="{69641770-61AF-4174-9AF2-FE53FE47BF46}">
      <dgm:prSet phldrT="[Testo]"/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it-IT" dirty="0"/>
        </a:p>
      </dgm:t>
    </dgm:pt>
    <dgm:pt modelId="{3D317BC3-6C64-4C2E-AAB6-7D3DDE9000E8}" type="parTrans" cxnId="{7ECCA9AD-FB2D-4F8E-9692-154EBBC72167}">
      <dgm:prSet/>
      <dgm:spPr/>
      <dgm:t>
        <a:bodyPr/>
        <a:lstStyle/>
        <a:p>
          <a:endParaRPr lang="it-IT"/>
        </a:p>
      </dgm:t>
    </dgm:pt>
    <dgm:pt modelId="{A7981917-73B1-4101-8FA3-9BD5B9F6B912}" type="sibTrans" cxnId="{7ECCA9AD-FB2D-4F8E-9692-154EBBC72167}">
      <dgm:prSet/>
      <dgm:spPr/>
      <dgm:t>
        <a:bodyPr/>
        <a:lstStyle/>
        <a:p>
          <a:endParaRPr lang="it-IT"/>
        </a:p>
      </dgm:t>
    </dgm:pt>
    <dgm:pt modelId="{0B760FD1-7020-4796-937E-1F280CF8966D}">
      <dgm:prSet phldrT="[Testo]"/>
      <dgm:spPr/>
      <dgm:t>
        <a:bodyPr/>
        <a:lstStyle/>
        <a:p>
          <a:r>
            <a:rPr lang="it-IT" b="1" dirty="0" smtClean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rPr>
            <a:t>IMPIANTI CON POTENZA AL FOCOLARE COMPRESA TRA 35 kW E 116 kW</a:t>
          </a:r>
          <a:endParaRPr lang="it-IT" dirty="0">
            <a:solidFill>
              <a:schemeClr val="accent3">
                <a:lumMod val="75000"/>
              </a:schemeClr>
            </a:solidFill>
          </a:endParaRPr>
        </a:p>
      </dgm:t>
    </dgm:pt>
    <dgm:pt modelId="{462741FF-AB50-4F33-9089-74074A8813EF}" type="parTrans" cxnId="{CC89DF53-4ED4-4D04-8800-214656A744D0}">
      <dgm:prSet/>
      <dgm:spPr/>
      <dgm:t>
        <a:bodyPr/>
        <a:lstStyle/>
        <a:p>
          <a:endParaRPr lang="it-IT"/>
        </a:p>
      </dgm:t>
    </dgm:pt>
    <dgm:pt modelId="{6E5AB6D6-A3BE-474C-8465-17E6243233AF}" type="sibTrans" cxnId="{CC89DF53-4ED4-4D04-8800-214656A744D0}">
      <dgm:prSet/>
      <dgm:spPr/>
      <dgm:t>
        <a:bodyPr/>
        <a:lstStyle/>
        <a:p>
          <a:endParaRPr lang="it-IT"/>
        </a:p>
      </dgm:t>
    </dgm:pt>
    <dgm:pt modelId="{DD79750E-F4B4-4DAA-A53B-96DE3F13A197}">
      <dgm:prSet phldrT="[Testo]"/>
      <dgm:spPr>
        <a:ln>
          <a:solidFill>
            <a:srgbClr val="176319"/>
          </a:solidFill>
        </a:ln>
      </dgm:spPr>
      <dgm:t>
        <a:bodyPr/>
        <a:lstStyle/>
        <a:p>
          <a:endParaRPr lang="it-IT" dirty="0"/>
        </a:p>
      </dgm:t>
    </dgm:pt>
    <dgm:pt modelId="{D2C36DCA-D12E-4D57-8F70-00CB84D99F49}" type="parTrans" cxnId="{3A71022E-D383-4169-8D25-DC6E943E5B8E}">
      <dgm:prSet/>
      <dgm:spPr/>
      <dgm:t>
        <a:bodyPr/>
        <a:lstStyle/>
        <a:p>
          <a:endParaRPr lang="it-IT"/>
        </a:p>
      </dgm:t>
    </dgm:pt>
    <dgm:pt modelId="{52D4FDC8-A2C4-4521-9C7D-8C6602097991}" type="sibTrans" cxnId="{3A71022E-D383-4169-8D25-DC6E943E5B8E}">
      <dgm:prSet/>
      <dgm:spPr/>
      <dgm:t>
        <a:bodyPr/>
        <a:lstStyle/>
        <a:p>
          <a:endParaRPr lang="it-IT"/>
        </a:p>
      </dgm:t>
    </dgm:pt>
    <dgm:pt modelId="{E595F864-3CFF-4511-88F9-9B77532BCE1F}">
      <dgm:prSet/>
      <dgm:spPr/>
      <dgm:t>
        <a:bodyPr/>
        <a:lstStyle/>
        <a:p>
          <a:r>
            <a:rPr lang="it-IT" b="1" dirty="0" smtClean="0">
              <a:solidFill>
                <a:srgbClr val="176319"/>
              </a:solidFill>
              <a:latin typeface="Century Gothic" panose="020B0502020202020204" pitchFamily="34" charset="0"/>
            </a:rPr>
            <a:t>IMPIANTI CON POTENZA AL FOCOLARE MAGGIORE DI 116 kW</a:t>
          </a:r>
          <a:endParaRPr lang="it-IT" dirty="0">
            <a:solidFill>
              <a:srgbClr val="176319"/>
            </a:solidFill>
          </a:endParaRPr>
        </a:p>
      </dgm:t>
    </dgm:pt>
    <dgm:pt modelId="{44E1FE1D-8AB1-406A-AC33-B6FC4790472C}" type="parTrans" cxnId="{4BF11382-700B-41A7-B969-884EA9FEFE67}">
      <dgm:prSet/>
      <dgm:spPr/>
      <dgm:t>
        <a:bodyPr/>
        <a:lstStyle/>
        <a:p>
          <a:endParaRPr lang="it-IT"/>
        </a:p>
      </dgm:t>
    </dgm:pt>
    <dgm:pt modelId="{7293E87C-D131-4085-8308-22649955F83B}" type="sibTrans" cxnId="{4BF11382-700B-41A7-B969-884EA9FEFE67}">
      <dgm:prSet/>
      <dgm:spPr/>
      <dgm:t>
        <a:bodyPr/>
        <a:lstStyle/>
        <a:p>
          <a:endParaRPr lang="it-IT"/>
        </a:p>
      </dgm:t>
    </dgm:pt>
    <dgm:pt modelId="{19553310-0C5A-40BD-B207-15AC35A6C99B}" type="pres">
      <dgm:prSet presAssocID="{404B3E7B-7F6E-4C48-BCFC-C86505F2E2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1EC70E8-BE67-4175-89F6-37484627EABB}" type="pres">
      <dgm:prSet presAssocID="{0C2EAF41-68F0-4EC3-B9A1-5B5CDF4FF629}" presName="compositeNode" presStyleCnt="0">
        <dgm:presLayoutVars>
          <dgm:bulletEnabled val="1"/>
        </dgm:presLayoutVars>
      </dgm:prSet>
      <dgm:spPr/>
    </dgm:pt>
    <dgm:pt modelId="{91C86634-5998-4461-BE35-0357AF8FBE9C}" type="pres">
      <dgm:prSet presAssocID="{0C2EAF41-68F0-4EC3-B9A1-5B5CDF4FF629}" presName="bgRect" presStyleLbl="node1" presStyleIdx="0" presStyleCnt="3" custScaleY="90727" custLinFactNeighborY="11698"/>
      <dgm:spPr/>
      <dgm:t>
        <a:bodyPr/>
        <a:lstStyle/>
        <a:p>
          <a:endParaRPr lang="it-IT"/>
        </a:p>
      </dgm:t>
    </dgm:pt>
    <dgm:pt modelId="{2A7B2E27-0BAC-40C8-9E81-DE3C4B66D330}" type="pres">
      <dgm:prSet presAssocID="{0C2EAF41-68F0-4EC3-B9A1-5B5CDF4FF629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113B4FE-A7B7-43ED-87E4-9C0C66685982}" type="pres">
      <dgm:prSet presAssocID="{0C2EAF41-68F0-4EC3-B9A1-5B5CDF4FF629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4DA4DA3-4CA3-4051-966C-E71A34E2E5DA}" type="pres">
      <dgm:prSet presAssocID="{9FFA721C-399B-416F-8A0E-6C252FB66604}" presName="hSp" presStyleCnt="0"/>
      <dgm:spPr/>
    </dgm:pt>
    <dgm:pt modelId="{28DABF22-E708-4DD7-AEC2-B7F7F2C3D34D}" type="pres">
      <dgm:prSet presAssocID="{9FFA721C-399B-416F-8A0E-6C252FB66604}" presName="vProcSp" presStyleCnt="0"/>
      <dgm:spPr/>
    </dgm:pt>
    <dgm:pt modelId="{4A2F2D32-A16F-423C-8BDC-7142A53F9BAC}" type="pres">
      <dgm:prSet presAssocID="{9FFA721C-399B-416F-8A0E-6C252FB66604}" presName="vSp1" presStyleCnt="0"/>
      <dgm:spPr/>
    </dgm:pt>
    <dgm:pt modelId="{AD86ED6D-22A0-4004-AD75-01FDBB9F3FBC}" type="pres">
      <dgm:prSet presAssocID="{9FFA721C-399B-416F-8A0E-6C252FB66604}" presName="simulatedConn" presStyleLbl="solidFgAcc1" presStyleIdx="0" presStyleCnt="2"/>
      <dgm:spPr>
        <a:ln>
          <a:solidFill>
            <a:schemeClr val="bg1">
              <a:lumMod val="50000"/>
            </a:schemeClr>
          </a:solidFill>
        </a:ln>
      </dgm:spPr>
    </dgm:pt>
    <dgm:pt modelId="{10F0E4D9-6202-457D-98B7-19254458ADB2}" type="pres">
      <dgm:prSet presAssocID="{9FFA721C-399B-416F-8A0E-6C252FB66604}" presName="vSp2" presStyleCnt="0"/>
      <dgm:spPr/>
    </dgm:pt>
    <dgm:pt modelId="{BD79F5AA-2EB2-4DEB-97BD-549F875E8C48}" type="pres">
      <dgm:prSet presAssocID="{9FFA721C-399B-416F-8A0E-6C252FB66604}" presName="sibTrans" presStyleCnt="0"/>
      <dgm:spPr/>
    </dgm:pt>
    <dgm:pt modelId="{C5A47FAE-6438-49B3-BF1D-949A0D3957D0}" type="pres">
      <dgm:prSet presAssocID="{69641770-61AF-4174-9AF2-FE53FE47BF46}" presName="compositeNode" presStyleCnt="0">
        <dgm:presLayoutVars>
          <dgm:bulletEnabled val="1"/>
        </dgm:presLayoutVars>
      </dgm:prSet>
      <dgm:spPr/>
    </dgm:pt>
    <dgm:pt modelId="{D03CFF59-582A-456B-92EF-41576299B169}" type="pres">
      <dgm:prSet presAssocID="{69641770-61AF-4174-9AF2-FE53FE47BF46}" presName="bgRect" presStyleLbl="node1" presStyleIdx="1" presStyleCnt="3" custScaleY="90727" custLinFactNeighborY="11698"/>
      <dgm:spPr/>
      <dgm:t>
        <a:bodyPr/>
        <a:lstStyle/>
        <a:p>
          <a:endParaRPr lang="it-IT"/>
        </a:p>
      </dgm:t>
    </dgm:pt>
    <dgm:pt modelId="{AFC08492-F246-4B34-B226-C773DD1B1A12}" type="pres">
      <dgm:prSet presAssocID="{69641770-61AF-4174-9AF2-FE53FE47BF46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7EC2671-F704-4BA3-93A3-3425B67AC15D}" type="pres">
      <dgm:prSet presAssocID="{69641770-61AF-4174-9AF2-FE53FE47BF46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D34393D-04A2-472B-8C2A-39C61F65542C}" type="pres">
      <dgm:prSet presAssocID="{A7981917-73B1-4101-8FA3-9BD5B9F6B912}" presName="hSp" presStyleCnt="0"/>
      <dgm:spPr/>
    </dgm:pt>
    <dgm:pt modelId="{8C92B5D1-4912-49CF-9FFE-C9346043115F}" type="pres">
      <dgm:prSet presAssocID="{A7981917-73B1-4101-8FA3-9BD5B9F6B912}" presName="vProcSp" presStyleCnt="0"/>
      <dgm:spPr/>
    </dgm:pt>
    <dgm:pt modelId="{BB5DD2B2-0264-4843-A6B4-DD22208C20E1}" type="pres">
      <dgm:prSet presAssocID="{A7981917-73B1-4101-8FA3-9BD5B9F6B912}" presName="vSp1" presStyleCnt="0"/>
      <dgm:spPr/>
    </dgm:pt>
    <dgm:pt modelId="{C4D975B8-8731-49B7-838D-11C640005691}" type="pres">
      <dgm:prSet presAssocID="{A7981917-73B1-4101-8FA3-9BD5B9F6B912}" presName="simulatedConn" presStyleLbl="solidFgAcc1" presStyleIdx="1" presStyleCnt="2"/>
      <dgm:spPr>
        <a:ln>
          <a:solidFill>
            <a:srgbClr val="176319"/>
          </a:solidFill>
        </a:ln>
      </dgm:spPr>
    </dgm:pt>
    <dgm:pt modelId="{33E8FE20-7548-4710-9361-4E7A4027D125}" type="pres">
      <dgm:prSet presAssocID="{A7981917-73B1-4101-8FA3-9BD5B9F6B912}" presName="vSp2" presStyleCnt="0"/>
      <dgm:spPr/>
    </dgm:pt>
    <dgm:pt modelId="{3820DA03-AA92-4AD6-B3B7-DC9357BCD69F}" type="pres">
      <dgm:prSet presAssocID="{A7981917-73B1-4101-8FA3-9BD5B9F6B912}" presName="sibTrans" presStyleCnt="0"/>
      <dgm:spPr/>
    </dgm:pt>
    <dgm:pt modelId="{083F253B-8C0C-45E7-A5D6-AA60F20DBF9D}" type="pres">
      <dgm:prSet presAssocID="{DD79750E-F4B4-4DAA-A53B-96DE3F13A197}" presName="compositeNode" presStyleCnt="0">
        <dgm:presLayoutVars>
          <dgm:bulletEnabled val="1"/>
        </dgm:presLayoutVars>
      </dgm:prSet>
      <dgm:spPr/>
    </dgm:pt>
    <dgm:pt modelId="{6A314C19-7774-4549-871A-F36A3A77C97C}" type="pres">
      <dgm:prSet presAssocID="{DD79750E-F4B4-4DAA-A53B-96DE3F13A197}" presName="bgRect" presStyleLbl="node1" presStyleIdx="2" presStyleCnt="3" custScaleY="90727" custLinFactNeighborY="11698"/>
      <dgm:spPr/>
      <dgm:t>
        <a:bodyPr/>
        <a:lstStyle/>
        <a:p>
          <a:endParaRPr lang="it-IT"/>
        </a:p>
      </dgm:t>
    </dgm:pt>
    <dgm:pt modelId="{019A43D3-3C2F-42B6-A71C-33F66CF8D8B1}" type="pres">
      <dgm:prSet presAssocID="{DD79750E-F4B4-4DAA-A53B-96DE3F13A197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0CBE87-353E-41AE-8827-8AB46BFA251E}" type="pres">
      <dgm:prSet presAssocID="{DD79750E-F4B4-4DAA-A53B-96DE3F13A197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A71022E-D383-4169-8D25-DC6E943E5B8E}" srcId="{404B3E7B-7F6E-4C48-BCFC-C86505F2E2EC}" destId="{DD79750E-F4B4-4DAA-A53B-96DE3F13A197}" srcOrd="2" destOrd="0" parTransId="{D2C36DCA-D12E-4D57-8F70-00CB84D99F49}" sibTransId="{52D4FDC8-A2C4-4521-9C7D-8C6602097991}"/>
    <dgm:cxn modelId="{C21FD490-1233-4E5B-9513-DDBD07676C35}" srcId="{404B3E7B-7F6E-4C48-BCFC-C86505F2E2EC}" destId="{0C2EAF41-68F0-4EC3-B9A1-5B5CDF4FF629}" srcOrd="0" destOrd="0" parTransId="{AB5AE32D-DD3C-4A13-B2E7-4B9BE2E33B9A}" sibTransId="{9FFA721C-399B-416F-8A0E-6C252FB66604}"/>
    <dgm:cxn modelId="{7ECCA9AD-FB2D-4F8E-9692-154EBBC72167}" srcId="{404B3E7B-7F6E-4C48-BCFC-C86505F2E2EC}" destId="{69641770-61AF-4174-9AF2-FE53FE47BF46}" srcOrd="1" destOrd="0" parTransId="{3D317BC3-6C64-4C2E-AAB6-7D3DDE9000E8}" sibTransId="{A7981917-73B1-4101-8FA3-9BD5B9F6B912}"/>
    <dgm:cxn modelId="{4A370EE9-55B4-4133-923E-59E76D4D5C9E}" type="presOf" srcId="{404B3E7B-7F6E-4C48-BCFC-C86505F2E2EC}" destId="{19553310-0C5A-40BD-B207-15AC35A6C99B}" srcOrd="0" destOrd="0" presId="urn:microsoft.com/office/officeart/2005/8/layout/hProcess7"/>
    <dgm:cxn modelId="{17F5499C-AA38-4845-A08C-89D32AD9714F}" type="presOf" srcId="{69641770-61AF-4174-9AF2-FE53FE47BF46}" destId="{AFC08492-F246-4B34-B226-C773DD1B1A12}" srcOrd="1" destOrd="0" presId="urn:microsoft.com/office/officeart/2005/8/layout/hProcess7"/>
    <dgm:cxn modelId="{6BE9AC98-D895-45EF-8657-312FA9BA4F45}" type="presOf" srcId="{69641770-61AF-4174-9AF2-FE53FE47BF46}" destId="{D03CFF59-582A-456B-92EF-41576299B169}" srcOrd="0" destOrd="0" presId="urn:microsoft.com/office/officeart/2005/8/layout/hProcess7"/>
    <dgm:cxn modelId="{68D3477A-24DA-4B71-BB84-E0E6D81AC5DA}" type="presOf" srcId="{E595F864-3CFF-4511-88F9-9B77532BCE1F}" destId="{CB0CBE87-353E-41AE-8827-8AB46BFA251E}" srcOrd="0" destOrd="0" presId="urn:microsoft.com/office/officeart/2005/8/layout/hProcess7"/>
    <dgm:cxn modelId="{FD2C25BE-2FD7-4751-875B-4C607D5C7E8C}" srcId="{0C2EAF41-68F0-4EC3-B9A1-5B5CDF4FF629}" destId="{2613285B-A148-4389-96FA-AFE5D7BC461B}" srcOrd="0" destOrd="0" parTransId="{3B2D661A-8536-4744-9031-11CF088186B7}" sibTransId="{DA24C67F-6246-4FFE-B7F2-D0D6C7C1A5CC}"/>
    <dgm:cxn modelId="{EB568B82-5EF6-4BDE-8BF3-C5200A1DB6EE}" type="presOf" srcId="{0C2EAF41-68F0-4EC3-B9A1-5B5CDF4FF629}" destId="{2A7B2E27-0BAC-40C8-9E81-DE3C4B66D330}" srcOrd="1" destOrd="0" presId="urn:microsoft.com/office/officeart/2005/8/layout/hProcess7"/>
    <dgm:cxn modelId="{CC89DF53-4ED4-4D04-8800-214656A744D0}" srcId="{69641770-61AF-4174-9AF2-FE53FE47BF46}" destId="{0B760FD1-7020-4796-937E-1F280CF8966D}" srcOrd="0" destOrd="0" parTransId="{462741FF-AB50-4F33-9089-74074A8813EF}" sibTransId="{6E5AB6D6-A3BE-474C-8465-17E6243233AF}"/>
    <dgm:cxn modelId="{4BF11382-700B-41A7-B969-884EA9FEFE67}" srcId="{DD79750E-F4B4-4DAA-A53B-96DE3F13A197}" destId="{E595F864-3CFF-4511-88F9-9B77532BCE1F}" srcOrd="0" destOrd="0" parTransId="{44E1FE1D-8AB1-406A-AC33-B6FC4790472C}" sibTransId="{7293E87C-D131-4085-8308-22649955F83B}"/>
    <dgm:cxn modelId="{3A2728B7-6D0D-48CB-A3B7-D83AE9879A55}" type="presOf" srcId="{0C2EAF41-68F0-4EC3-B9A1-5B5CDF4FF629}" destId="{91C86634-5998-4461-BE35-0357AF8FBE9C}" srcOrd="0" destOrd="0" presId="urn:microsoft.com/office/officeart/2005/8/layout/hProcess7"/>
    <dgm:cxn modelId="{98BAB4C8-57EE-4D4E-A973-09A406169CD5}" type="presOf" srcId="{DD79750E-F4B4-4DAA-A53B-96DE3F13A197}" destId="{019A43D3-3C2F-42B6-A71C-33F66CF8D8B1}" srcOrd="1" destOrd="0" presId="urn:microsoft.com/office/officeart/2005/8/layout/hProcess7"/>
    <dgm:cxn modelId="{0B0AF1F8-749D-4CDE-8225-88820EFD43F5}" type="presOf" srcId="{0B760FD1-7020-4796-937E-1F280CF8966D}" destId="{C7EC2671-F704-4BA3-93A3-3425B67AC15D}" srcOrd="0" destOrd="0" presId="urn:microsoft.com/office/officeart/2005/8/layout/hProcess7"/>
    <dgm:cxn modelId="{E9F809BD-2B06-4467-A2E2-E18C72F81C3B}" type="presOf" srcId="{DD79750E-F4B4-4DAA-A53B-96DE3F13A197}" destId="{6A314C19-7774-4549-871A-F36A3A77C97C}" srcOrd="0" destOrd="0" presId="urn:microsoft.com/office/officeart/2005/8/layout/hProcess7"/>
    <dgm:cxn modelId="{C04F4D0B-521B-458D-BA89-2ED5A58914F3}" type="presOf" srcId="{2613285B-A148-4389-96FA-AFE5D7BC461B}" destId="{C113B4FE-A7B7-43ED-87E4-9C0C66685982}" srcOrd="0" destOrd="0" presId="urn:microsoft.com/office/officeart/2005/8/layout/hProcess7"/>
    <dgm:cxn modelId="{70652B93-FA2B-4D6B-A2E4-BD3509AB1D5F}" type="presParOf" srcId="{19553310-0C5A-40BD-B207-15AC35A6C99B}" destId="{B1EC70E8-BE67-4175-89F6-37484627EABB}" srcOrd="0" destOrd="0" presId="urn:microsoft.com/office/officeart/2005/8/layout/hProcess7"/>
    <dgm:cxn modelId="{BA7AA430-835C-4D91-901B-0EF8571A7292}" type="presParOf" srcId="{B1EC70E8-BE67-4175-89F6-37484627EABB}" destId="{91C86634-5998-4461-BE35-0357AF8FBE9C}" srcOrd="0" destOrd="0" presId="urn:microsoft.com/office/officeart/2005/8/layout/hProcess7"/>
    <dgm:cxn modelId="{4550E6A5-D06E-4A19-A127-5BB448687871}" type="presParOf" srcId="{B1EC70E8-BE67-4175-89F6-37484627EABB}" destId="{2A7B2E27-0BAC-40C8-9E81-DE3C4B66D330}" srcOrd="1" destOrd="0" presId="urn:microsoft.com/office/officeart/2005/8/layout/hProcess7"/>
    <dgm:cxn modelId="{44245F00-539F-4B9D-B593-2BECE78B72AC}" type="presParOf" srcId="{B1EC70E8-BE67-4175-89F6-37484627EABB}" destId="{C113B4FE-A7B7-43ED-87E4-9C0C66685982}" srcOrd="2" destOrd="0" presId="urn:microsoft.com/office/officeart/2005/8/layout/hProcess7"/>
    <dgm:cxn modelId="{D91156DA-4F5F-4B7C-969D-D88C72CF844B}" type="presParOf" srcId="{19553310-0C5A-40BD-B207-15AC35A6C99B}" destId="{A4DA4DA3-4CA3-4051-966C-E71A34E2E5DA}" srcOrd="1" destOrd="0" presId="urn:microsoft.com/office/officeart/2005/8/layout/hProcess7"/>
    <dgm:cxn modelId="{A9D1BB3B-DFD6-44C0-8872-BBA0740B44F9}" type="presParOf" srcId="{19553310-0C5A-40BD-B207-15AC35A6C99B}" destId="{28DABF22-E708-4DD7-AEC2-B7F7F2C3D34D}" srcOrd="2" destOrd="0" presId="urn:microsoft.com/office/officeart/2005/8/layout/hProcess7"/>
    <dgm:cxn modelId="{F3A5A914-6AEE-49E9-B10D-F28556AAD375}" type="presParOf" srcId="{28DABF22-E708-4DD7-AEC2-B7F7F2C3D34D}" destId="{4A2F2D32-A16F-423C-8BDC-7142A53F9BAC}" srcOrd="0" destOrd="0" presId="urn:microsoft.com/office/officeart/2005/8/layout/hProcess7"/>
    <dgm:cxn modelId="{81443326-2BFB-467F-ACF2-FDED1EAE4EFB}" type="presParOf" srcId="{28DABF22-E708-4DD7-AEC2-B7F7F2C3D34D}" destId="{AD86ED6D-22A0-4004-AD75-01FDBB9F3FBC}" srcOrd="1" destOrd="0" presId="urn:microsoft.com/office/officeart/2005/8/layout/hProcess7"/>
    <dgm:cxn modelId="{FC806B0C-8399-48B0-BEE6-E29A6264A5DC}" type="presParOf" srcId="{28DABF22-E708-4DD7-AEC2-B7F7F2C3D34D}" destId="{10F0E4D9-6202-457D-98B7-19254458ADB2}" srcOrd="2" destOrd="0" presId="urn:microsoft.com/office/officeart/2005/8/layout/hProcess7"/>
    <dgm:cxn modelId="{49B1A585-F42D-4D52-910E-4FDA97179E3C}" type="presParOf" srcId="{19553310-0C5A-40BD-B207-15AC35A6C99B}" destId="{BD79F5AA-2EB2-4DEB-97BD-549F875E8C48}" srcOrd="3" destOrd="0" presId="urn:microsoft.com/office/officeart/2005/8/layout/hProcess7"/>
    <dgm:cxn modelId="{FDA5F6E8-B3EE-4191-A360-B673F5461575}" type="presParOf" srcId="{19553310-0C5A-40BD-B207-15AC35A6C99B}" destId="{C5A47FAE-6438-49B3-BF1D-949A0D3957D0}" srcOrd="4" destOrd="0" presId="urn:microsoft.com/office/officeart/2005/8/layout/hProcess7"/>
    <dgm:cxn modelId="{B0AC7402-E83A-44FD-8B93-09B829A00D0C}" type="presParOf" srcId="{C5A47FAE-6438-49B3-BF1D-949A0D3957D0}" destId="{D03CFF59-582A-456B-92EF-41576299B169}" srcOrd="0" destOrd="0" presId="urn:microsoft.com/office/officeart/2005/8/layout/hProcess7"/>
    <dgm:cxn modelId="{14BA7843-39E7-4567-A9D6-A57E515D7336}" type="presParOf" srcId="{C5A47FAE-6438-49B3-BF1D-949A0D3957D0}" destId="{AFC08492-F246-4B34-B226-C773DD1B1A12}" srcOrd="1" destOrd="0" presId="urn:microsoft.com/office/officeart/2005/8/layout/hProcess7"/>
    <dgm:cxn modelId="{6A18DE87-1051-4835-AB36-98FC1CA26FF0}" type="presParOf" srcId="{C5A47FAE-6438-49B3-BF1D-949A0D3957D0}" destId="{C7EC2671-F704-4BA3-93A3-3425B67AC15D}" srcOrd="2" destOrd="0" presId="urn:microsoft.com/office/officeart/2005/8/layout/hProcess7"/>
    <dgm:cxn modelId="{C323E4DE-FB48-4708-8F89-05E400FDF86F}" type="presParOf" srcId="{19553310-0C5A-40BD-B207-15AC35A6C99B}" destId="{4D34393D-04A2-472B-8C2A-39C61F65542C}" srcOrd="5" destOrd="0" presId="urn:microsoft.com/office/officeart/2005/8/layout/hProcess7"/>
    <dgm:cxn modelId="{D48921AD-9079-4D9C-A1B5-4C528CD35D6D}" type="presParOf" srcId="{19553310-0C5A-40BD-B207-15AC35A6C99B}" destId="{8C92B5D1-4912-49CF-9FFE-C9346043115F}" srcOrd="6" destOrd="0" presId="urn:microsoft.com/office/officeart/2005/8/layout/hProcess7"/>
    <dgm:cxn modelId="{1A65899F-1655-49B7-B463-B51DA2B3360E}" type="presParOf" srcId="{8C92B5D1-4912-49CF-9FFE-C9346043115F}" destId="{BB5DD2B2-0264-4843-A6B4-DD22208C20E1}" srcOrd="0" destOrd="0" presId="urn:microsoft.com/office/officeart/2005/8/layout/hProcess7"/>
    <dgm:cxn modelId="{249414FB-E0A5-4FEF-8F22-94DDD6950372}" type="presParOf" srcId="{8C92B5D1-4912-49CF-9FFE-C9346043115F}" destId="{C4D975B8-8731-49B7-838D-11C640005691}" srcOrd="1" destOrd="0" presId="urn:microsoft.com/office/officeart/2005/8/layout/hProcess7"/>
    <dgm:cxn modelId="{82A534AF-CB91-4FC8-81FB-F65877A2F4F8}" type="presParOf" srcId="{8C92B5D1-4912-49CF-9FFE-C9346043115F}" destId="{33E8FE20-7548-4710-9361-4E7A4027D125}" srcOrd="2" destOrd="0" presId="urn:microsoft.com/office/officeart/2005/8/layout/hProcess7"/>
    <dgm:cxn modelId="{2F8D1586-84FA-4B33-9527-554CE57C2E4C}" type="presParOf" srcId="{19553310-0C5A-40BD-B207-15AC35A6C99B}" destId="{3820DA03-AA92-4AD6-B3B7-DC9357BCD69F}" srcOrd="7" destOrd="0" presId="urn:microsoft.com/office/officeart/2005/8/layout/hProcess7"/>
    <dgm:cxn modelId="{68D3A5A3-7D4C-49E7-B2F1-AA1864BC2DCE}" type="presParOf" srcId="{19553310-0C5A-40BD-B207-15AC35A6C99B}" destId="{083F253B-8C0C-45E7-A5D6-AA60F20DBF9D}" srcOrd="8" destOrd="0" presId="urn:microsoft.com/office/officeart/2005/8/layout/hProcess7"/>
    <dgm:cxn modelId="{F8ED779F-7332-463B-B7DA-339D7E15ED2A}" type="presParOf" srcId="{083F253B-8C0C-45E7-A5D6-AA60F20DBF9D}" destId="{6A314C19-7774-4549-871A-F36A3A77C97C}" srcOrd="0" destOrd="0" presId="urn:microsoft.com/office/officeart/2005/8/layout/hProcess7"/>
    <dgm:cxn modelId="{7B5F8DE9-B856-4672-9596-866A855F5267}" type="presParOf" srcId="{083F253B-8C0C-45E7-A5D6-AA60F20DBF9D}" destId="{019A43D3-3C2F-42B6-A71C-33F66CF8D8B1}" srcOrd="1" destOrd="0" presId="urn:microsoft.com/office/officeart/2005/8/layout/hProcess7"/>
    <dgm:cxn modelId="{2ED2FBEB-E061-4A0C-B9E6-5E7778170357}" type="presParOf" srcId="{083F253B-8C0C-45E7-A5D6-AA60F20DBF9D}" destId="{CB0CBE87-353E-41AE-8827-8AB46BFA251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2EA4E28-FADE-4002-A03C-F940F83927E9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it-IT"/>
        </a:p>
      </dgm:t>
    </dgm:pt>
    <dgm:pt modelId="{E668B3C7-682D-4AEE-A0C4-546BEF081B56}">
      <dgm:prSet phldrT="[Testo]"/>
      <dgm:spPr/>
      <dgm:t>
        <a:bodyPr/>
        <a:lstStyle/>
        <a:p>
          <a:r>
            <a:rPr lang="it-IT" dirty="0" smtClean="0">
              <a:solidFill>
                <a:prstClr val="black"/>
              </a:solidFill>
              <a:latin typeface="Century Gothic" panose="020B0502020202020204" pitchFamily="34" charset="0"/>
            </a:rPr>
            <a:t>Effettua preliminarmente l’esame del progetto e, previo buon esito dello stesso, provvede successivamente all’accertamento della conformità al progetto approvato, sul luogo di impianto</a:t>
          </a:r>
          <a:endParaRPr lang="it-IT" dirty="0"/>
        </a:p>
      </dgm:t>
    </dgm:pt>
    <dgm:pt modelId="{E3974C30-819E-4BAA-AC0E-2F0CF251F67A}" type="parTrans" cxnId="{8C135802-4E4E-4142-AF7A-9B85D9C10D08}">
      <dgm:prSet/>
      <dgm:spPr/>
      <dgm:t>
        <a:bodyPr/>
        <a:lstStyle/>
        <a:p>
          <a:endParaRPr lang="it-IT"/>
        </a:p>
      </dgm:t>
    </dgm:pt>
    <dgm:pt modelId="{76093BFB-6333-42CD-8B2B-C93F13AF9E4B}" type="sibTrans" cxnId="{8C135802-4E4E-4142-AF7A-9B85D9C10D08}">
      <dgm:prSet/>
      <dgm:spPr/>
      <dgm:t>
        <a:bodyPr/>
        <a:lstStyle/>
        <a:p>
          <a:endParaRPr lang="it-IT"/>
        </a:p>
      </dgm:t>
    </dgm:pt>
    <dgm:pt modelId="{4F875AF0-5D97-4AFF-ABA5-65E0FC390DD5}">
      <dgm:prSet/>
      <dgm:spPr/>
      <dgm:t>
        <a:bodyPr/>
        <a:lstStyle/>
        <a:p>
          <a:r>
            <a:rPr lang="it-IT" dirty="0" smtClean="0">
              <a:solidFill>
                <a:prstClr val="black"/>
              </a:solidFill>
              <a:latin typeface="Century Gothic" panose="020B0502020202020204" pitchFamily="34" charset="0"/>
            </a:rPr>
            <a:t>al fine di verificare lo stato di efficienza dei dispositivi di sicurezza, di protezione e di controllo, effettua le verifiche periodiche ogni 5 anni</a:t>
          </a:r>
          <a:endParaRPr lang="it-IT" dirty="0"/>
        </a:p>
      </dgm:t>
    </dgm:pt>
    <dgm:pt modelId="{9097D73E-2543-45E6-885F-9C9BA223D083}" type="parTrans" cxnId="{000E8BFC-4147-4644-BE93-E445530EDC87}">
      <dgm:prSet/>
      <dgm:spPr/>
      <dgm:t>
        <a:bodyPr/>
        <a:lstStyle/>
        <a:p>
          <a:endParaRPr lang="it-IT"/>
        </a:p>
      </dgm:t>
    </dgm:pt>
    <dgm:pt modelId="{150B1DFA-8E0F-4746-B20E-3AF77BAE7CB9}" type="sibTrans" cxnId="{000E8BFC-4147-4644-BE93-E445530EDC87}">
      <dgm:prSet/>
      <dgm:spPr/>
      <dgm:t>
        <a:bodyPr/>
        <a:lstStyle/>
        <a:p>
          <a:endParaRPr lang="it-IT"/>
        </a:p>
      </dgm:t>
    </dgm:pt>
    <dgm:pt modelId="{1B603983-633D-4749-9219-AED2B244B76E}">
      <dgm:prSet phldrT="[Testo]"/>
      <dgm:spPr/>
      <dgm:t>
        <a:bodyPr/>
        <a:lstStyle/>
        <a:p>
          <a:r>
            <a:rPr lang="it-IT" dirty="0" smtClean="0">
              <a:solidFill>
                <a:prstClr val="black"/>
              </a:solidFill>
              <a:latin typeface="Century Gothic" panose="020B0502020202020204" pitchFamily="34" charset="0"/>
            </a:rPr>
            <a:t>Svolgono, secondo le rispettive competenze, le ispezioni previste in materia di efficienza energetica</a:t>
          </a:r>
          <a:endParaRPr lang="it-IT" dirty="0"/>
        </a:p>
      </dgm:t>
    </dgm:pt>
    <dgm:pt modelId="{305BB88E-C38E-4031-A52E-32F250847324}" type="sibTrans" cxnId="{5F0151DA-A57F-4220-BF3A-BC68833ED18F}">
      <dgm:prSet/>
      <dgm:spPr/>
      <dgm:t>
        <a:bodyPr/>
        <a:lstStyle/>
        <a:p>
          <a:endParaRPr lang="it-IT"/>
        </a:p>
      </dgm:t>
    </dgm:pt>
    <dgm:pt modelId="{A1C8D77E-DDEA-4A5C-9482-B10E7083019D}" type="parTrans" cxnId="{5F0151DA-A57F-4220-BF3A-BC68833ED18F}">
      <dgm:prSet/>
      <dgm:spPr/>
      <dgm:t>
        <a:bodyPr/>
        <a:lstStyle/>
        <a:p>
          <a:endParaRPr lang="it-IT"/>
        </a:p>
      </dgm:t>
    </dgm:pt>
    <dgm:pt modelId="{0F15CAEC-105B-476D-AEE4-0F4838674910}">
      <dgm:prSet phldrT="[Testo]"/>
      <dgm:spPr/>
      <dgm:t>
        <a:bodyPr/>
        <a:lstStyle/>
        <a:p>
          <a:r>
            <a:rPr lang="it-IT" dirty="0" smtClean="0">
              <a:solidFill>
                <a:prstClr val="black"/>
              </a:solidFill>
              <a:latin typeface="Century Gothic" panose="020B0502020202020204" pitchFamily="34" charset="0"/>
            </a:rPr>
            <a:t>Effettua le ispezioni finalizzate all’accertamento dei requisiti previsti in materia di prevenzione incendi </a:t>
          </a:r>
          <a:endParaRPr lang="it-IT" dirty="0"/>
        </a:p>
      </dgm:t>
    </dgm:pt>
    <dgm:pt modelId="{6D84C761-1086-43BB-A6C5-6A6CBBBE1804}" type="sibTrans" cxnId="{F0EDBB2D-D948-459F-9CDF-30C0D21FE68D}">
      <dgm:prSet/>
      <dgm:spPr/>
      <dgm:t>
        <a:bodyPr/>
        <a:lstStyle/>
        <a:p>
          <a:endParaRPr lang="it-IT"/>
        </a:p>
      </dgm:t>
    </dgm:pt>
    <dgm:pt modelId="{1717FBC8-FDAF-44E0-B0B8-CBF3F86B6346}" type="parTrans" cxnId="{F0EDBB2D-D948-459F-9CDF-30C0D21FE68D}">
      <dgm:prSet/>
      <dgm:spPr/>
      <dgm:t>
        <a:bodyPr/>
        <a:lstStyle/>
        <a:p>
          <a:endParaRPr lang="it-IT"/>
        </a:p>
      </dgm:t>
    </dgm:pt>
    <dgm:pt modelId="{46A9DFDE-5C98-476A-BE59-231BCE7DF362}" type="pres">
      <dgm:prSet presAssocID="{82EA4E28-FADE-4002-A03C-F940F83927E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it-IT"/>
        </a:p>
      </dgm:t>
    </dgm:pt>
    <dgm:pt modelId="{B480290C-56A5-41F7-B549-591F9496BB31}" type="pres">
      <dgm:prSet presAssocID="{82EA4E28-FADE-4002-A03C-F940F83927E9}" presName="Name1" presStyleCnt="0"/>
      <dgm:spPr/>
    </dgm:pt>
    <dgm:pt modelId="{D6EFBF4F-97A6-4AA2-9367-B94F2D9B51B1}" type="pres">
      <dgm:prSet presAssocID="{82EA4E28-FADE-4002-A03C-F940F83927E9}" presName="cycle" presStyleCnt="0"/>
      <dgm:spPr/>
    </dgm:pt>
    <dgm:pt modelId="{80F94EFE-5EB5-4FD7-997B-68170972864E}" type="pres">
      <dgm:prSet presAssocID="{82EA4E28-FADE-4002-A03C-F940F83927E9}" presName="srcNode" presStyleLbl="node1" presStyleIdx="0" presStyleCnt="4"/>
      <dgm:spPr/>
    </dgm:pt>
    <dgm:pt modelId="{5B7F310E-DD48-4247-BEA6-42CF87710783}" type="pres">
      <dgm:prSet presAssocID="{82EA4E28-FADE-4002-A03C-F940F83927E9}" presName="conn" presStyleLbl="parChTrans1D2" presStyleIdx="0" presStyleCnt="1"/>
      <dgm:spPr/>
      <dgm:t>
        <a:bodyPr/>
        <a:lstStyle/>
        <a:p>
          <a:endParaRPr lang="it-IT"/>
        </a:p>
      </dgm:t>
    </dgm:pt>
    <dgm:pt modelId="{63FD639B-EC64-433F-8E19-828E27A625A8}" type="pres">
      <dgm:prSet presAssocID="{82EA4E28-FADE-4002-A03C-F940F83927E9}" presName="extraNode" presStyleLbl="node1" presStyleIdx="0" presStyleCnt="4"/>
      <dgm:spPr/>
    </dgm:pt>
    <dgm:pt modelId="{12EFCCC6-5A8A-4DBE-8B47-D8202EB2A990}" type="pres">
      <dgm:prSet presAssocID="{82EA4E28-FADE-4002-A03C-F940F83927E9}" presName="dstNode" presStyleLbl="node1" presStyleIdx="0" presStyleCnt="4"/>
      <dgm:spPr/>
    </dgm:pt>
    <dgm:pt modelId="{2E84232E-984F-42DB-AE65-C84724C36948}" type="pres">
      <dgm:prSet presAssocID="{E668B3C7-682D-4AEE-A0C4-546BEF081B56}" presName="text_1" presStyleLbl="node1" presStyleIdx="0" presStyleCnt="4" custScaleX="9983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9B37CCE-985B-48AC-B8C9-004AFDC433EA}" type="pres">
      <dgm:prSet presAssocID="{E668B3C7-682D-4AEE-A0C4-546BEF081B56}" presName="accent_1" presStyleCnt="0"/>
      <dgm:spPr/>
    </dgm:pt>
    <dgm:pt modelId="{66AA1F83-1EEE-43C2-9517-5A82CDEDB115}" type="pres">
      <dgm:prSet presAssocID="{E668B3C7-682D-4AEE-A0C4-546BEF081B56}" presName="accentRepeatNode" presStyleLbl="solidFgAcc1" presStyleIdx="0" presStyleCnt="4"/>
      <dgm:spPr/>
    </dgm:pt>
    <dgm:pt modelId="{F259024D-5824-4174-A11C-90E42499FD26}" type="pres">
      <dgm:prSet presAssocID="{4F875AF0-5D97-4AFF-ABA5-65E0FC390DD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93BBCC4-9E6E-4D86-BDB3-43893F760A62}" type="pres">
      <dgm:prSet presAssocID="{4F875AF0-5D97-4AFF-ABA5-65E0FC390DD5}" presName="accent_2" presStyleCnt="0"/>
      <dgm:spPr/>
    </dgm:pt>
    <dgm:pt modelId="{B893520B-67B1-421E-9CE6-6AB70E5A52BE}" type="pres">
      <dgm:prSet presAssocID="{4F875AF0-5D97-4AFF-ABA5-65E0FC390DD5}" presName="accentRepeatNode" presStyleLbl="solidFgAcc1" presStyleIdx="1" presStyleCnt="4"/>
      <dgm:spPr/>
    </dgm:pt>
    <dgm:pt modelId="{55DA6950-2008-406C-B523-5E0A235BAD70}" type="pres">
      <dgm:prSet presAssocID="{0F15CAEC-105B-476D-AEE4-0F4838674910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8B9DF96-AA02-4422-8D61-C5881DA5774D}" type="pres">
      <dgm:prSet presAssocID="{0F15CAEC-105B-476D-AEE4-0F4838674910}" presName="accent_3" presStyleCnt="0"/>
      <dgm:spPr/>
    </dgm:pt>
    <dgm:pt modelId="{81C74AF5-7DCC-476B-A68F-D27B88F54154}" type="pres">
      <dgm:prSet presAssocID="{0F15CAEC-105B-476D-AEE4-0F4838674910}" presName="accentRepeatNode" presStyleLbl="solidFgAcc1" presStyleIdx="2" presStyleCnt="4"/>
      <dgm:spPr/>
    </dgm:pt>
    <dgm:pt modelId="{B35C6C01-48F3-4A5B-A357-D9E45DFA524E}" type="pres">
      <dgm:prSet presAssocID="{1B603983-633D-4749-9219-AED2B244B76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DA47922-FEA9-4D49-A8A9-F8559CB028AD}" type="pres">
      <dgm:prSet presAssocID="{1B603983-633D-4749-9219-AED2B244B76E}" presName="accent_4" presStyleCnt="0"/>
      <dgm:spPr/>
    </dgm:pt>
    <dgm:pt modelId="{AF7A218C-AD61-4AF3-AC64-3912CE8228E6}" type="pres">
      <dgm:prSet presAssocID="{1B603983-633D-4749-9219-AED2B244B76E}" presName="accentRepeatNode" presStyleLbl="solidFgAcc1" presStyleIdx="3" presStyleCnt="4"/>
      <dgm:spPr/>
    </dgm:pt>
  </dgm:ptLst>
  <dgm:cxnLst>
    <dgm:cxn modelId="{B24CA043-529E-45D9-9163-22EC92E05A65}" type="presOf" srcId="{E668B3C7-682D-4AEE-A0C4-546BEF081B56}" destId="{2E84232E-984F-42DB-AE65-C84724C36948}" srcOrd="0" destOrd="0" presId="urn:microsoft.com/office/officeart/2008/layout/VerticalCurvedList"/>
    <dgm:cxn modelId="{8E42E7E6-850F-4F01-A634-5463475F6835}" type="presOf" srcId="{1B603983-633D-4749-9219-AED2B244B76E}" destId="{B35C6C01-48F3-4A5B-A357-D9E45DFA524E}" srcOrd="0" destOrd="0" presId="urn:microsoft.com/office/officeart/2008/layout/VerticalCurvedList"/>
    <dgm:cxn modelId="{06B18FF6-D846-4B30-93F3-B8749D337CD1}" type="presOf" srcId="{76093BFB-6333-42CD-8B2B-C93F13AF9E4B}" destId="{5B7F310E-DD48-4247-BEA6-42CF87710783}" srcOrd="0" destOrd="0" presId="urn:microsoft.com/office/officeart/2008/layout/VerticalCurvedList"/>
    <dgm:cxn modelId="{83F78F9D-2177-4A20-8227-7AE5C2E3101F}" type="presOf" srcId="{0F15CAEC-105B-476D-AEE4-0F4838674910}" destId="{55DA6950-2008-406C-B523-5E0A235BAD70}" srcOrd="0" destOrd="0" presId="urn:microsoft.com/office/officeart/2008/layout/VerticalCurvedList"/>
    <dgm:cxn modelId="{8C135802-4E4E-4142-AF7A-9B85D9C10D08}" srcId="{82EA4E28-FADE-4002-A03C-F940F83927E9}" destId="{E668B3C7-682D-4AEE-A0C4-546BEF081B56}" srcOrd="0" destOrd="0" parTransId="{E3974C30-819E-4BAA-AC0E-2F0CF251F67A}" sibTransId="{76093BFB-6333-42CD-8B2B-C93F13AF9E4B}"/>
    <dgm:cxn modelId="{000E8BFC-4147-4644-BE93-E445530EDC87}" srcId="{82EA4E28-FADE-4002-A03C-F940F83927E9}" destId="{4F875AF0-5D97-4AFF-ABA5-65E0FC390DD5}" srcOrd="1" destOrd="0" parTransId="{9097D73E-2543-45E6-885F-9C9BA223D083}" sibTransId="{150B1DFA-8E0F-4746-B20E-3AF77BAE7CB9}"/>
    <dgm:cxn modelId="{5F0151DA-A57F-4220-BF3A-BC68833ED18F}" srcId="{82EA4E28-FADE-4002-A03C-F940F83927E9}" destId="{1B603983-633D-4749-9219-AED2B244B76E}" srcOrd="3" destOrd="0" parTransId="{A1C8D77E-DDEA-4A5C-9482-B10E7083019D}" sibTransId="{305BB88E-C38E-4031-A52E-32F250847324}"/>
    <dgm:cxn modelId="{F0EDBB2D-D948-459F-9CDF-30C0D21FE68D}" srcId="{82EA4E28-FADE-4002-A03C-F940F83927E9}" destId="{0F15CAEC-105B-476D-AEE4-0F4838674910}" srcOrd="2" destOrd="0" parTransId="{1717FBC8-FDAF-44E0-B0B8-CBF3F86B6346}" sibTransId="{6D84C761-1086-43BB-A6C5-6A6CBBBE1804}"/>
    <dgm:cxn modelId="{58B8A096-9A19-4369-9C8A-8BE64E903D93}" type="presOf" srcId="{82EA4E28-FADE-4002-A03C-F940F83927E9}" destId="{46A9DFDE-5C98-476A-BE59-231BCE7DF362}" srcOrd="0" destOrd="0" presId="urn:microsoft.com/office/officeart/2008/layout/VerticalCurvedList"/>
    <dgm:cxn modelId="{1A74C8BA-3974-456F-B614-E60860FE3903}" type="presOf" srcId="{4F875AF0-5D97-4AFF-ABA5-65E0FC390DD5}" destId="{F259024D-5824-4174-A11C-90E42499FD26}" srcOrd="0" destOrd="0" presId="urn:microsoft.com/office/officeart/2008/layout/VerticalCurvedList"/>
    <dgm:cxn modelId="{DE0BDCE9-6057-4D4E-87BB-5FC7DAA78759}" type="presParOf" srcId="{46A9DFDE-5C98-476A-BE59-231BCE7DF362}" destId="{B480290C-56A5-41F7-B549-591F9496BB31}" srcOrd="0" destOrd="0" presId="urn:microsoft.com/office/officeart/2008/layout/VerticalCurvedList"/>
    <dgm:cxn modelId="{855CE78F-C7BF-4D60-A88A-B2D343F532DE}" type="presParOf" srcId="{B480290C-56A5-41F7-B549-591F9496BB31}" destId="{D6EFBF4F-97A6-4AA2-9367-B94F2D9B51B1}" srcOrd="0" destOrd="0" presId="urn:microsoft.com/office/officeart/2008/layout/VerticalCurvedList"/>
    <dgm:cxn modelId="{6F2C55C3-7520-40B2-B7F3-A517D825742F}" type="presParOf" srcId="{D6EFBF4F-97A6-4AA2-9367-B94F2D9B51B1}" destId="{80F94EFE-5EB5-4FD7-997B-68170972864E}" srcOrd="0" destOrd="0" presId="urn:microsoft.com/office/officeart/2008/layout/VerticalCurvedList"/>
    <dgm:cxn modelId="{0D9D69D4-D767-46F3-AD8A-FEF5F520A0EB}" type="presParOf" srcId="{D6EFBF4F-97A6-4AA2-9367-B94F2D9B51B1}" destId="{5B7F310E-DD48-4247-BEA6-42CF87710783}" srcOrd="1" destOrd="0" presId="urn:microsoft.com/office/officeart/2008/layout/VerticalCurvedList"/>
    <dgm:cxn modelId="{392D2DB8-783F-4F0F-BD21-3D7B01A3F1AD}" type="presParOf" srcId="{D6EFBF4F-97A6-4AA2-9367-B94F2D9B51B1}" destId="{63FD639B-EC64-433F-8E19-828E27A625A8}" srcOrd="2" destOrd="0" presId="urn:microsoft.com/office/officeart/2008/layout/VerticalCurvedList"/>
    <dgm:cxn modelId="{7902D706-5C9A-49F2-A56C-C4B2ABB54515}" type="presParOf" srcId="{D6EFBF4F-97A6-4AA2-9367-B94F2D9B51B1}" destId="{12EFCCC6-5A8A-4DBE-8B47-D8202EB2A990}" srcOrd="3" destOrd="0" presId="urn:microsoft.com/office/officeart/2008/layout/VerticalCurvedList"/>
    <dgm:cxn modelId="{F9B86596-8C4B-4D16-8CFD-966357DD9E57}" type="presParOf" srcId="{B480290C-56A5-41F7-B549-591F9496BB31}" destId="{2E84232E-984F-42DB-AE65-C84724C36948}" srcOrd="1" destOrd="0" presId="urn:microsoft.com/office/officeart/2008/layout/VerticalCurvedList"/>
    <dgm:cxn modelId="{FF6F6CE0-05C0-4459-A624-7648154AEF4C}" type="presParOf" srcId="{B480290C-56A5-41F7-B549-591F9496BB31}" destId="{F9B37CCE-985B-48AC-B8C9-004AFDC433EA}" srcOrd="2" destOrd="0" presId="urn:microsoft.com/office/officeart/2008/layout/VerticalCurvedList"/>
    <dgm:cxn modelId="{5792CB0D-EFE4-48B1-9A41-A5D2EE558883}" type="presParOf" srcId="{F9B37CCE-985B-48AC-B8C9-004AFDC433EA}" destId="{66AA1F83-1EEE-43C2-9517-5A82CDEDB115}" srcOrd="0" destOrd="0" presId="urn:microsoft.com/office/officeart/2008/layout/VerticalCurvedList"/>
    <dgm:cxn modelId="{BB6B2932-2039-4651-90E8-29A1F06D3A49}" type="presParOf" srcId="{B480290C-56A5-41F7-B549-591F9496BB31}" destId="{F259024D-5824-4174-A11C-90E42499FD26}" srcOrd="3" destOrd="0" presId="urn:microsoft.com/office/officeart/2008/layout/VerticalCurvedList"/>
    <dgm:cxn modelId="{3E2746FF-29F9-4790-86A0-8C5D78BE7376}" type="presParOf" srcId="{B480290C-56A5-41F7-B549-591F9496BB31}" destId="{D93BBCC4-9E6E-4D86-BDB3-43893F760A62}" srcOrd="4" destOrd="0" presId="urn:microsoft.com/office/officeart/2008/layout/VerticalCurvedList"/>
    <dgm:cxn modelId="{B651D3F6-9AF7-4284-946E-63C9992F0FE1}" type="presParOf" srcId="{D93BBCC4-9E6E-4D86-BDB3-43893F760A62}" destId="{B893520B-67B1-421E-9CE6-6AB70E5A52BE}" srcOrd="0" destOrd="0" presId="urn:microsoft.com/office/officeart/2008/layout/VerticalCurvedList"/>
    <dgm:cxn modelId="{524B8603-1F56-4B78-A3BA-E8B8B63FECFF}" type="presParOf" srcId="{B480290C-56A5-41F7-B549-591F9496BB31}" destId="{55DA6950-2008-406C-B523-5E0A235BAD70}" srcOrd="5" destOrd="0" presId="urn:microsoft.com/office/officeart/2008/layout/VerticalCurvedList"/>
    <dgm:cxn modelId="{EB476ABE-E256-4267-90EA-E0E6AE8DFE13}" type="presParOf" srcId="{B480290C-56A5-41F7-B549-591F9496BB31}" destId="{C8B9DF96-AA02-4422-8D61-C5881DA5774D}" srcOrd="6" destOrd="0" presId="urn:microsoft.com/office/officeart/2008/layout/VerticalCurvedList"/>
    <dgm:cxn modelId="{C458F51C-B24D-462A-AC6D-0267C0312C62}" type="presParOf" srcId="{C8B9DF96-AA02-4422-8D61-C5881DA5774D}" destId="{81C74AF5-7DCC-476B-A68F-D27B88F54154}" srcOrd="0" destOrd="0" presId="urn:microsoft.com/office/officeart/2008/layout/VerticalCurvedList"/>
    <dgm:cxn modelId="{AB9A2275-ED3D-4B6D-9E75-5DDEA04D1B04}" type="presParOf" srcId="{B480290C-56A5-41F7-B549-591F9496BB31}" destId="{B35C6C01-48F3-4A5B-A357-D9E45DFA524E}" srcOrd="7" destOrd="0" presId="urn:microsoft.com/office/officeart/2008/layout/VerticalCurvedList"/>
    <dgm:cxn modelId="{FE835367-E7C7-450D-A6D5-CFEDB568FF4B}" type="presParOf" srcId="{B480290C-56A5-41F7-B549-591F9496BB31}" destId="{7DA47922-FEA9-4D49-A8A9-F8559CB028AD}" srcOrd="8" destOrd="0" presId="urn:microsoft.com/office/officeart/2008/layout/VerticalCurvedList"/>
    <dgm:cxn modelId="{5B84A709-9E83-4AB7-8BB5-200DF3BE557D}" type="presParOf" srcId="{7DA47922-FEA9-4D49-A8A9-F8559CB028AD}" destId="{AF7A218C-AD61-4AF3-AC64-3912CE8228E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4D4AFE7-871C-47A4-97C0-D2BE7AB78C3B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EFF2501C-38A8-4CBD-B64D-B67FF5DE0764}">
      <dgm:prSet phldrT="[Testo]" custT="1"/>
      <dgm:spPr/>
      <dgm:t>
        <a:bodyPr/>
        <a:lstStyle/>
        <a:p>
          <a:pPr algn="l"/>
          <a:r>
            <a:rPr lang="it-IT" sz="2000" dirty="0" smtClean="0"/>
            <a:t>Numero e tipo vasi di espansione (aperto o chiuso)</a:t>
          </a:r>
          <a:endParaRPr lang="it-IT" sz="2000" dirty="0"/>
        </a:p>
      </dgm:t>
    </dgm:pt>
    <dgm:pt modelId="{41ED9937-23CA-48D5-80FD-B07E80210C10}" type="parTrans" cxnId="{DD050281-14BD-4779-AB01-1801A099CE29}">
      <dgm:prSet/>
      <dgm:spPr/>
      <dgm:t>
        <a:bodyPr/>
        <a:lstStyle/>
        <a:p>
          <a:endParaRPr lang="it-IT"/>
        </a:p>
      </dgm:t>
    </dgm:pt>
    <dgm:pt modelId="{2BE7ACB7-9108-446A-AB10-5171DAF302B1}" type="sibTrans" cxnId="{DD050281-14BD-4779-AB01-1801A099CE29}">
      <dgm:prSet/>
      <dgm:spPr/>
      <dgm:t>
        <a:bodyPr/>
        <a:lstStyle/>
        <a:p>
          <a:endParaRPr lang="it-IT"/>
        </a:p>
      </dgm:t>
    </dgm:pt>
    <dgm:pt modelId="{E1AE278F-64AC-411D-B0AB-4E185CE9ABD4}">
      <dgm:prSet phldrT="[Testo]" custT="1"/>
      <dgm:spPr/>
      <dgm:t>
        <a:bodyPr/>
        <a:lstStyle/>
        <a:p>
          <a:r>
            <a:rPr lang="it-IT" sz="2800" dirty="0" smtClean="0"/>
            <a:t>Verifica periodica?</a:t>
          </a:r>
          <a:endParaRPr lang="it-IT" sz="2800" dirty="0"/>
        </a:p>
      </dgm:t>
    </dgm:pt>
    <dgm:pt modelId="{26D3D4DD-C274-47D8-948E-8F88862D5CDF}" type="parTrans" cxnId="{D6EE021E-40B3-4E9F-A588-AF581DC01415}">
      <dgm:prSet/>
      <dgm:spPr/>
      <dgm:t>
        <a:bodyPr/>
        <a:lstStyle/>
        <a:p>
          <a:endParaRPr lang="it-IT"/>
        </a:p>
      </dgm:t>
    </dgm:pt>
    <dgm:pt modelId="{D89B848A-04D8-4563-9C71-39DE847F196E}" type="sibTrans" cxnId="{D6EE021E-40B3-4E9F-A588-AF581DC01415}">
      <dgm:prSet/>
      <dgm:spPr/>
      <dgm:t>
        <a:bodyPr/>
        <a:lstStyle/>
        <a:p>
          <a:endParaRPr lang="it-IT"/>
        </a:p>
      </dgm:t>
    </dgm:pt>
    <dgm:pt modelId="{33FE0FB1-7D0E-4A2C-BE7A-5A308DD82200}">
      <dgm:prSet phldrT="[Testo]"/>
      <dgm:spPr/>
      <dgm:t>
        <a:bodyPr/>
        <a:lstStyle/>
        <a:p>
          <a:r>
            <a:rPr lang="it-IT" dirty="0" smtClean="0">
              <a:latin typeface="+mn-lt"/>
            </a:rPr>
            <a:t>Dichiarazione CE di conformità o documentazione tecnica </a:t>
          </a:r>
          <a:endParaRPr lang="it-IT" dirty="0">
            <a:latin typeface="+mn-lt"/>
          </a:endParaRPr>
        </a:p>
      </dgm:t>
    </dgm:pt>
    <dgm:pt modelId="{44CD0208-E708-4D5F-89D7-61CB31C5AA3F}" type="sibTrans" cxnId="{44EDFBA2-7F26-4608-84D8-373043D6122B}">
      <dgm:prSet/>
      <dgm:spPr/>
      <dgm:t>
        <a:bodyPr/>
        <a:lstStyle/>
        <a:p>
          <a:endParaRPr lang="it-IT"/>
        </a:p>
      </dgm:t>
    </dgm:pt>
    <dgm:pt modelId="{A969687B-3C24-48BF-9ACA-ED4E6DC6B1EF}" type="parTrans" cxnId="{44EDFBA2-7F26-4608-84D8-373043D6122B}">
      <dgm:prSet/>
      <dgm:spPr/>
      <dgm:t>
        <a:bodyPr/>
        <a:lstStyle/>
        <a:p>
          <a:endParaRPr lang="it-IT"/>
        </a:p>
      </dgm:t>
    </dgm:pt>
    <dgm:pt modelId="{456E4CDF-FB56-4F18-9A6D-4F46777AE7B9}" type="pres">
      <dgm:prSet presAssocID="{74D4AFE7-871C-47A4-97C0-D2BE7AB78C3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44CB256-6F17-436A-841B-F5BD31D81913}" type="pres">
      <dgm:prSet presAssocID="{74D4AFE7-871C-47A4-97C0-D2BE7AB78C3B}" presName="dummyMaxCanvas" presStyleCnt="0">
        <dgm:presLayoutVars/>
      </dgm:prSet>
      <dgm:spPr/>
    </dgm:pt>
    <dgm:pt modelId="{97D69C7B-963C-42C1-AE69-60355AE15A6F}" type="pres">
      <dgm:prSet presAssocID="{74D4AFE7-871C-47A4-97C0-D2BE7AB78C3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11A5BA-F730-4907-94C7-F0FD3FD148CD}" type="pres">
      <dgm:prSet presAssocID="{74D4AFE7-871C-47A4-97C0-D2BE7AB78C3B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EA3E1D-7101-426F-88D2-8AD89AB097AC}" type="pres">
      <dgm:prSet presAssocID="{74D4AFE7-871C-47A4-97C0-D2BE7AB78C3B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F3BC6B9-6BBE-4C1E-8D92-A4A94CCAE889}" type="pres">
      <dgm:prSet presAssocID="{74D4AFE7-871C-47A4-97C0-D2BE7AB78C3B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2CB000-27C0-4BC4-9416-0BD22FF2CA7B}" type="pres">
      <dgm:prSet presAssocID="{74D4AFE7-871C-47A4-97C0-D2BE7AB78C3B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59CC40-63D4-4676-88CC-BABF3F6F8C56}" type="pres">
      <dgm:prSet presAssocID="{74D4AFE7-871C-47A4-97C0-D2BE7AB78C3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EA2C3FC-2E79-4753-8189-92EF1BAAA56E}" type="pres">
      <dgm:prSet presAssocID="{74D4AFE7-871C-47A4-97C0-D2BE7AB78C3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A579895-8D64-4269-A766-885C44CFAA01}" type="pres">
      <dgm:prSet presAssocID="{74D4AFE7-871C-47A4-97C0-D2BE7AB78C3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B2999B04-CE21-4309-955F-13824F8EF03F}" type="presOf" srcId="{EFF2501C-38A8-4CBD-B64D-B67FF5DE0764}" destId="{3159CC40-63D4-4676-88CC-BABF3F6F8C56}" srcOrd="1" destOrd="0" presId="urn:microsoft.com/office/officeart/2005/8/layout/vProcess5"/>
    <dgm:cxn modelId="{5FAFC59F-5266-4AF6-9A31-F5362AD8B606}" type="presOf" srcId="{EFF2501C-38A8-4CBD-B64D-B67FF5DE0764}" destId="{97D69C7B-963C-42C1-AE69-60355AE15A6F}" srcOrd="0" destOrd="0" presId="urn:microsoft.com/office/officeart/2005/8/layout/vProcess5"/>
    <dgm:cxn modelId="{DD050281-14BD-4779-AB01-1801A099CE29}" srcId="{74D4AFE7-871C-47A4-97C0-D2BE7AB78C3B}" destId="{EFF2501C-38A8-4CBD-B64D-B67FF5DE0764}" srcOrd="0" destOrd="0" parTransId="{41ED9937-23CA-48D5-80FD-B07E80210C10}" sibTransId="{2BE7ACB7-9108-446A-AB10-5171DAF302B1}"/>
    <dgm:cxn modelId="{0F6BAEE2-9A8C-4644-A860-6A6FC02B653C}" type="presOf" srcId="{74D4AFE7-871C-47A4-97C0-D2BE7AB78C3B}" destId="{456E4CDF-FB56-4F18-9A6D-4F46777AE7B9}" srcOrd="0" destOrd="0" presId="urn:microsoft.com/office/officeart/2005/8/layout/vProcess5"/>
    <dgm:cxn modelId="{44EDFBA2-7F26-4608-84D8-373043D6122B}" srcId="{74D4AFE7-871C-47A4-97C0-D2BE7AB78C3B}" destId="{33FE0FB1-7D0E-4A2C-BE7A-5A308DD82200}" srcOrd="1" destOrd="0" parTransId="{A969687B-3C24-48BF-9ACA-ED4E6DC6B1EF}" sibTransId="{44CD0208-E708-4D5F-89D7-61CB31C5AA3F}"/>
    <dgm:cxn modelId="{69F178E4-06FC-459A-95B1-41A3E5C5E6BF}" type="presOf" srcId="{2BE7ACB7-9108-446A-AB10-5171DAF302B1}" destId="{5F3BC6B9-6BBE-4C1E-8D92-A4A94CCAE889}" srcOrd="0" destOrd="0" presId="urn:microsoft.com/office/officeart/2005/8/layout/vProcess5"/>
    <dgm:cxn modelId="{CAB94D46-930D-418B-A23E-DA6F680C23B1}" type="presOf" srcId="{E1AE278F-64AC-411D-B0AB-4E185CE9ABD4}" destId="{9A579895-8D64-4269-A766-885C44CFAA01}" srcOrd="1" destOrd="0" presId="urn:microsoft.com/office/officeart/2005/8/layout/vProcess5"/>
    <dgm:cxn modelId="{8AF81D72-CE60-4691-AF45-BB0EC2245335}" type="presOf" srcId="{E1AE278F-64AC-411D-B0AB-4E185CE9ABD4}" destId="{34EA3E1D-7101-426F-88D2-8AD89AB097AC}" srcOrd="0" destOrd="0" presId="urn:microsoft.com/office/officeart/2005/8/layout/vProcess5"/>
    <dgm:cxn modelId="{3D1E9C72-CD07-4253-87DE-3FBBAC8F298C}" type="presOf" srcId="{33FE0FB1-7D0E-4A2C-BE7A-5A308DD82200}" destId="{6211A5BA-F730-4907-94C7-F0FD3FD148CD}" srcOrd="0" destOrd="0" presId="urn:microsoft.com/office/officeart/2005/8/layout/vProcess5"/>
    <dgm:cxn modelId="{D6EE021E-40B3-4E9F-A588-AF581DC01415}" srcId="{74D4AFE7-871C-47A4-97C0-D2BE7AB78C3B}" destId="{E1AE278F-64AC-411D-B0AB-4E185CE9ABD4}" srcOrd="2" destOrd="0" parTransId="{26D3D4DD-C274-47D8-948E-8F88862D5CDF}" sibTransId="{D89B848A-04D8-4563-9C71-39DE847F196E}"/>
    <dgm:cxn modelId="{E177F709-5B1F-4275-8542-0E5042C09FA4}" type="presOf" srcId="{33FE0FB1-7D0E-4A2C-BE7A-5A308DD82200}" destId="{EEA2C3FC-2E79-4753-8189-92EF1BAAA56E}" srcOrd="1" destOrd="0" presId="urn:microsoft.com/office/officeart/2005/8/layout/vProcess5"/>
    <dgm:cxn modelId="{FF179D99-153C-4FCA-B0FD-75B689078539}" type="presOf" srcId="{44CD0208-E708-4D5F-89D7-61CB31C5AA3F}" destId="{212CB000-27C0-4BC4-9416-0BD22FF2CA7B}" srcOrd="0" destOrd="0" presId="urn:microsoft.com/office/officeart/2005/8/layout/vProcess5"/>
    <dgm:cxn modelId="{94E732FA-9B90-4791-910A-2DB0D2548099}" type="presParOf" srcId="{456E4CDF-FB56-4F18-9A6D-4F46777AE7B9}" destId="{344CB256-6F17-436A-841B-F5BD31D81913}" srcOrd="0" destOrd="0" presId="urn:microsoft.com/office/officeart/2005/8/layout/vProcess5"/>
    <dgm:cxn modelId="{60F2B3DA-C75E-4587-A50D-EEF659FBE126}" type="presParOf" srcId="{456E4CDF-FB56-4F18-9A6D-4F46777AE7B9}" destId="{97D69C7B-963C-42C1-AE69-60355AE15A6F}" srcOrd="1" destOrd="0" presId="urn:microsoft.com/office/officeart/2005/8/layout/vProcess5"/>
    <dgm:cxn modelId="{54922C97-2769-4192-819B-AF2B296DA0EE}" type="presParOf" srcId="{456E4CDF-FB56-4F18-9A6D-4F46777AE7B9}" destId="{6211A5BA-F730-4907-94C7-F0FD3FD148CD}" srcOrd="2" destOrd="0" presId="urn:microsoft.com/office/officeart/2005/8/layout/vProcess5"/>
    <dgm:cxn modelId="{B125F04D-E17F-4372-8C71-74298A07F7F1}" type="presParOf" srcId="{456E4CDF-FB56-4F18-9A6D-4F46777AE7B9}" destId="{34EA3E1D-7101-426F-88D2-8AD89AB097AC}" srcOrd="3" destOrd="0" presId="urn:microsoft.com/office/officeart/2005/8/layout/vProcess5"/>
    <dgm:cxn modelId="{C6A66D5D-A239-4B5B-8EFE-547AAA8FA1F0}" type="presParOf" srcId="{456E4CDF-FB56-4F18-9A6D-4F46777AE7B9}" destId="{5F3BC6B9-6BBE-4C1E-8D92-A4A94CCAE889}" srcOrd="4" destOrd="0" presId="urn:microsoft.com/office/officeart/2005/8/layout/vProcess5"/>
    <dgm:cxn modelId="{A704AD2C-AAF6-4F2F-B070-B9FC6B878EF7}" type="presParOf" srcId="{456E4CDF-FB56-4F18-9A6D-4F46777AE7B9}" destId="{212CB000-27C0-4BC4-9416-0BD22FF2CA7B}" srcOrd="5" destOrd="0" presId="urn:microsoft.com/office/officeart/2005/8/layout/vProcess5"/>
    <dgm:cxn modelId="{D7FD5D4A-C3C8-4019-A444-AE61E237031F}" type="presParOf" srcId="{456E4CDF-FB56-4F18-9A6D-4F46777AE7B9}" destId="{3159CC40-63D4-4676-88CC-BABF3F6F8C56}" srcOrd="6" destOrd="0" presId="urn:microsoft.com/office/officeart/2005/8/layout/vProcess5"/>
    <dgm:cxn modelId="{733A95A7-5075-4CD3-AC2B-061C7AE9A125}" type="presParOf" srcId="{456E4CDF-FB56-4F18-9A6D-4F46777AE7B9}" destId="{EEA2C3FC-2E79-4753-8189-92EF1BAAA56E}" srcOrd="7" destOrd="0" presId="urn:microsoft.com/office/officeart/2005/8/layout/vProcess5"/>
    <dgm:cxn modelId="{FEC025DC-7795-4C3C-AB50-47DE45AAB4DC}" type="presParOf" srcId="{456E4CDF-FB56-4F18-9A6D-4F46777AE7B9}" destId="{9A579895-8D64-4269-A766-885C44CFAA0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A03385-8824-4D14-9CD0-2501D97CEDE5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t-IT"/>
        </a:p>
      </dgm:t>
    </dgm:pt>
    <dgm:pt modelId="{5EB6160C-8675-442B-A931-9BFDC4962851}">
      <dgm:prSet phldrT="[Testo]" custT="1"/>
      <dgm:spPr/>
      <dgm:t>
        <a:bodyPr/>
        <a:lstStyle/>
        <a:p>
          <a:r>
            <a:rPr lang="it-IT" sz="2000" b="1" dirty="0" smtClean="0">
              <a:latin typeface="Century Gothic" panose="020B0502020202020204" pitchFamily="34" charset="0"/>
            </a:rPr>
            <a:t>Progettista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8EB6F4A5-C28E-471F-B2C6-020FC04AF3B8}" type="parTrans" cxnId="{8185B567-C950-44DB-BF23-07C2AD4483FD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A6EC5DE6-1D7F-42AD-BFBB-5198047744EC}" type="sibTrans" cxnId="{8185B567-C950-44DB-BF23-07C2AD4483FD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837FEACD-D06E-4104-ADD5-191D678F04DA}">
      <dgm:prSet phldrT="[Testo]" custT="1"/>
      <dgm:spPr/>
      <dgm:t>
        <a:bodyPr/>
        <a:lstStyle/>
        <a:p>
          <a:r>
            <a:rPr lang="it-IT" sz="1600" dirty="0" smtClean="0">
              <a:latin typeface="Century Gothic" panose="020B0502020202020204" pitchFamily="34" charset="0"/>
            </a:rPr>
            <a:t>E il professionista iscritto agli albi professionali, secondo la specifica competenza tecnica richiesta. </a:t>
          </a:r>
          <a:endParaRPr lang="it-IT" sz="1600" dirty="0">
            <a:latin typeface="Century Gothic" panose="020B0502020202020204" pitchFamily="34" charset="0"/>
          </a:endParaRPr>
        </a:p>
      </dgm:t>
    </dgm:pt>
    <dgm:pt modelId="{5020F258-7FE2-4B0A-A5B6-AA737448AF11}" type="parTrans" cxnId="{4E79225F-633E-4856-9DC2-99C5DA18C4E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E7CBCC8F-3759-4D95-B297-903BECA94149}" type="sibTrans" cxnId="{4E79225F-633E-4856-9DC2-99C5DA18C4E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D4C0D1EA-0C19-4ED8-B81E-2D170BFDF09F}">
      <dgm:prSet phldrT="[Testo]" custT="1"/>
      <dgm:spPr/>
      <dgm:t>
        <a:bodyPr/>
        <a:lstStyle/>
        <a:p>
          <a:r>
            <a:rPr lang="it-IT" sz="2000" b="1" dirty="0" smtClean="0">
              <a:latin typeface="Century Gothic" panose="020B0502020202020204" pitchFamily="34" charset="0"/>
            </a:rPr>
            <a:t>Installatore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E3712E24-2D39-4A80-A49D-0E3FA199513B}" type="parTrans" cxnId="{1C2C28FD-484F-4CF9-A66D-8DFD386E2CB2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807D82AD-A3AF-4E9D-A9D9-F1FE5C1C9A16}" type="sibTrans" cxnId="{1C2C28FD-484F-4CF9-A66D-8DFD386E2CB2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F41B3810-32AC-46A9-A33B-F9AE5A597C4D}">
      <dgm:prSet phldrT="[Testo]" custT="1"/>
      <dgm:spPr/>
      <dgm:t>
        <a:bodyPr/>
        <a:lstStyle/>
        <a:p>
          <a:r>
            <a:rPr lang="it-IT" sz="1600" dirty="0" smtClean="0">
              <a:latin typeface="Century Gothic" panose="020B0502020202020204" pitchFamily="34" charset="0"/>
            </a:rPr>
            <a:t>E’ la persona incaricata</a:t>
          </a:r>
          <a:r>
            <a:rPr lang="it-IT" sz="1600" b="1" dirty="0" smtClean="0">
              <a:latin typeface="Century Gothic" panose="020B0502020202020204" pitchFamily="34" charset="0"/>
            </a:rPr>
            <a:t> </a:t>
          </a:r>
          <a:r>
            <a:rPr lang="it-IT" sz="1600" dirty="0" smtClean="0">
              <a:latin typeface="Century Gothic" panose="020B0502020202020204" pitchFamily="34" charset="0"/>
            </a:rPr>
            <a:t>dell’installazione della caldaia. È un’Impresa di installazione impianti iscritta in Camera di Commercio. </a:t>
          </a:r>
          <a:endParaRPr lang="it-IT" sz="1600" dirty="0">
            <a:latin typeface="Century Gothic" panose="020B0502020202020204" pitchFamily="34" charset="0"/>
          </a:endParaRPr>
        </a:p>
      </dgm:t>
    </dgm:pt>
    <dgm:pt modelId="{6C66FF4A-C828-4F53-9829-D5EA0C45E806}" type="parTrans" cxnId="{63E77C95-CC1E-487B-99B6-AF59F367ECF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94B5513E-CD92-42BB-89A4-D6F03B9CDA1D}" type="sibTrans" cxnId="{63E77C95-CC1E-487B-99B6-AF59F367ECF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3FD951BC-7B51-48D8-9342-9D6BD7159D97}">
      <dgm:prSet custT="1"/>
      <dgm:spPr/>
      <dgm:t>
        <a:bodyPr/>
        <a:lstStyle/>
        <a:p>
          <a:r>
            <a:rPr lang="it-IT" sz="1600" dirty="0" smtClean="0">
              <a:latin typeface="Century Gothic" panose="020B0502020202020204" pitchFamily="34" charset="0"/>
            </a:rPr>
            <a:t>E’ Impresa iscritta in Camera di Commercio, con competenza specifica per operare su impianti termici.</a:t>
          </a:r>
          <a:endParaRPr lang="it-IT" sz="1600" dirty="0">
            <a:latin typeface="Century Gothic" panose="020B0502020202020204" pitchFamily="34" charset="0"/>
          </a:endParaRPr>
        </a:p>
      </dgm:t>
    </dgm:pt>
    <dgm:pt modelId="{FBE1872C-7BF2-4FB4-B203-7AE73EF9D031}" type="parTrans" cxnId="{96F2AD2B-4C8D-496E-A0F6-8D92A8900471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D430375E-CB3F-4FBB-80A4-D31CF3AE6FD5}" type="sibTrans" cxnId="{96F2AD2B-4C8D-496E-A0F6-8D92A8900471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17FE97BF-B5A1-43A5-9D9C-491CEDBEEAA3}">
      <dgm:prSet custT="1"/>
      <dgm:spPr/>
      <dgm:t>
        <a:bodyPr/>
        <a:lstStyle/>
        <a:p>
          <a:r>
            <a:rPr lang="it-IT" sz="2000" b="1" dirty="0" smtClean="0">
              <a:latin typeface="Century Gothic" panose="020B0502020202020204" pitchFamily="34" charset="0"/>
            </a:rPr>
            <a:t>Ditta di manutenzione specializzata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03B88330-51BA-452C-B0D2-62DC0E167E5B}" type="parTrans" cxnId="{020F09D9-D1BE-44C6-BDA7-B23CA74009DB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372D794A-AE77-44E5-8F5B-909C90428408}" type="sibTrans" cxnId="{020F09D9-D1BE-44C6-BDA7-B23CA74009DB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CC3EE319-6892-4ADE-AE42-A11B5994469A}" type="pres">
      <dgm:prSet presAssocID="{DAA03385-8824-4D14-9CD0-2501D97CED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9F2905A-1CEC-4E66-8869-C68E416C3DBB}" type="pres">
      <dgm:prSet presAssocID="{5EB6160C-8675-442B-A931-9BFDC4962851}" presName="linNode" presStyleCnt="0"/>
      <dgm:spPr/>
    </dgm:pt>
    <dgm:pt modelId="{B7334634-0B23-4350-8307-32A78A54B605}" type="pres">
      <dgm:prSet presAssocID="{5EB6160C-8675-442B-A931-9BFDC4962851}" presName="parentText" presStyleLbl="node1" presStyleIdx="0" presStyleCnt="3" custLinFactNeighborX="-2353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E24FB1-7E4C-4D7C-BF1B-764D20D67DEC}" type="pres">
      <dgm:prSet presAssocID="{5EB6160C-8675-442B-A931-9BFDC496285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1D1F592-831B-462F-8077-36C09ADB2E95}" type="pres">
      <dgm:prSet presAssocID="{A6EC5DE6-1D7F-42AD-BFBB-5198047744EC}" presName="sp" presStyleCnt="0"/>
      <dgm:spPr/>
    </dgm:pt>
    <dgm:pt modelId="{26840CD4-A120-484C-B914-9DCA0CA6D284}" type="pres">
      <dgm:prSet presAssocID="{D4C0D1EA-0C19-4ED8-B81E-2D170BFDF09F}" presName="linNode" presStyleCnt="0"/>
      <dgm:spPr/>
    </dgm:pt>
    <dgm:pt modelId="{E7E94450-30CC-46C5-BBA4-2A1DBF6AEAF3}" type="pres">
      <dgm:prSet presAssocID="{D4C0D1EA-0C19-4ED8-B81E-2D170BFDF09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B40DA73-78DE-46BD-84D1-8AF585F07B38}" type="pres">
      <dgm:prSet presAssocID="{D4C0D1EA-0C19-4ED8-B81E-2D170BFDF09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9608BA-8F57-4EB9-A067-6A695143C654}" type="pres">
      <dgm:prSet presAssocID="{807D82AD-A3AF-4E9D-A9D9-F1FE5C1C9A16}" presName="sp" presStyleCnt="0"/>
      <dgm:spPr/>
    </dgm:pt>
    <dgm:pt modelId="{51105CE1-8A34-48C7-B4AB-08D92C5451FA}" type="pres">
      <dgm:prSet presAssocID="{17FE97BF-B5A1-43A5-9D9C-491CEDBEEAA3}" presName="linNode" presStyleCnt="0"/>
      <dgm:spPr/>
    </dgm:pt>
    <dgm:pt modelId="{71253CC3-F8F0-41B9-B3DE-B17F6739749B}" type="pres">
      <dgm:prSet presAssocID="{17FE97BF-B5A1-43A5-9D9C-491CEDBEEAA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1E03A1-684F-4933-B486-6CCFAC1373F4}" type="pres">
      <dgm:prSet presAssocID="{17FE97BF-B5A1-43A5-9D9C-491CEDBEEAA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D4508E3-F618-4CAA-A829-D96BC6078577}" type="presOf" srcId="{DAA03385-8824-4D14-9CD0-2501D97CEDE5}" destId="{CC3EE319-6892-4ADE-AE42-A11B5994469A}" srcOrd="0" destOrd="0" presId="urn:microsoft.com/office/officeart/2005/8/layout/vList5"/>
    <dgm:cxn modelId="{F5B754EC-3DFF-469D-955B-19D3D32AF47D}" type="presOf" srcId="{F41B3810-32AC-46A9-A33B-F9AE5A597C4D}" destId="{9B40DA73-78DE-46BD-84D1-8AF585F07B38}" srcOrd="0" destOrd="0" presId="urn:microsoft.com/office/officeart/2005/8/layout/vList5"/>
    <dgm:cxn modelId="{B286EFD2-9EEC-4574-9A9A-1FAFEC35BC89}" type="presOf" srcId="{3FD951BC-7B51-48D8-9342-9D6BD7159D97}" destId="{4E1E03A1-684F-4933-B486-6CCFAC1373F4}" srcOrd="0" destOrd="0" presId="urn:microsoft.com/office/officeart/2005/8/layout/vList5"/>
    <dgm:cxn modelId="{B9F7D36D-E690-445F-B1DD-09D219AFDF09}" type="presOf" srcId="{17FE97BF-B5A1-43A5-9D9C-491CEDBEEAA3}" destId="{71253CC3-F8F0-41B9-B3DE-B17F6739749B}" srcOrd="0" destOrd="0" presId="urn:microsoft.com/office/officeart/2005/8/layout/vList5"/>
    <dgm:cxn modelId="{8185B567-C950-44DB-BF23-07C2AD4483FD}" srcId="{DAA03385-8824-4D14-9CD0-2501D97CEDE5}" destId="{5EB6160C-8675-442B-A931-9BFDC4962851}" srcOrd="0" destOrd="0" parTransId="{8EB6F4A5-C28E-471F-B2C6-020FC04AF3B8}" sibTransId="{A6EC5DE6-1D7F-42AD-BFBB-5198047744EC}"/>
    <dgm:cxn modelId="{4E79225F-633E-4856-9DC2-99C5DA18C4E7}" srcId="{5EB6160C-8675-442B-A931-9BFDC4962851}" destId="{837FEACD-D06E-4104-ADD5-191D678F04DA}" srcOrd="0" destOrd="0" parTransId="{5020F258-7FE2-4B0A-A5B6-AA737448AF11}" sibTransId="{E7CBCC8F-3759-4D95-B297-903BECA94149}"/>
    <dgm:cxn modelId="{ADFE15D6-3401-423F-B7BB-9D487EC2BCEF}" type="presOf" srcId="{5EB6160C-8675-442B-A931-9BFDC4962851}" destId="{B7334634-0B23-4350-8307-32A78A54B605}" srcOrd="0" destOrd="0" presId="urn:microsoft.com/office/officeart/2005/8/layout/vList5"/>
    <dgm:cxn modelId="{7F7226E6-A178-435B-B17F-8E444ACEFD28}" type="presOf" srcId="{D4C0D1EA-0C19-4ED8-B81E-2D170BFDF09F}" destId="{E7E94450-30CC-46C5-BBA4-2A1DBF6AEAF3}" srcOrd="0" destOrd="0" presId="urn:microsoft.com/office/officeart/2005/8/layout/vList5"/>
    <dgm:cxn modelId="{96F2AD2B-4C8D-496E-A0F6-8D92A8900471}" srcId="{17FE97BF-B5A1-43A5-9D9C-491CEDBEEAA3}" destId="{3FD951BC-7B51-48D8-9342-9D6BD7159D97}" srcOrd="0" destOrd="0" parTransId="{FBE1872C-7BF2-4FB4-B203-7AE73EF9D031}" sibTransId="{D430375E-CB3F-4FBB-80A4-D31CF3AE6FD5}"/>
    <dgm:cxn modelId="{020F09D9-D1BE-44C6-BDA7-B23CA74009DB}" srcId="{DAA03385-8824-4D14-9CD0-2501D97CEDE5}" destId="{17FE97BF-B5A1-43A5-9D9C-491CEDBEEAA3}" srcOrd="2" destOrd="0" parTransId="{03B88330-51BA-452C-B0D2-62DC0E167E5B}" sibTransId="{372D794A-AE77-44E5-8F5B-909C90428408}"/>
    <dgm:cxn modelId="{63E77C95-CC1E-487B-99B6-AF59F367ECF7}" srcId="{D4C0D1EA-0C19-4ED8-B81E-2D170BFDF09F}" destId="{F41B3810-32AC-46A9-A33B-F9AE5A597C4D}" srcOrd="0" destOrd="0" parTransId="{6C66FF4A-C828-4F53-9829-D5EA0C45E806}" sibTransId="{94B5513E-CD92-42BB-89A4-D6F03B9CDA1D}"/>
    <dgm:cxn modelId="{1C2C28FD-484F-4CF9-A66D-8DFD386E2CB2}" srcId="{DAA03385-8824-4D14-9CD0-2501D97CEDE5}" destId="{D4C0D1EA-0C19-4ED8-B81E-2D170BFDF09F}" srcOrd="1" destOrd="0" parTransId="{E3712E24-2D39-4A80-A49D-0E3FA199513B}" sibTransId="{807D82AD-A3AF-4E9D-A9D9-F1FE5C1C9A16}"/>
    <dgm:cxn modelId="{15C08D16-B706-4047-BCF1-265C64391E55}" type="presOf" srcId="{837FEACD-D06E-4104-ADD5-191D678F04DA}" destId="{97E24FB1-7E4C-4D7C-BF1B-764D20D67DEC}" srcOrd="0" destOrd="0" presId="urn:microsoft.com/office/officeart/2005/8/layout/vList5"/>
    <dgm:cxn modelId="{CAC50B47-958C-43B8-A05F-2265C96927BA}" type="presParOf" srcId="{CC3EE319-6892-4ADE-AE42-A11B5994469A}" destId="{19F2905A-1CEC-4E66-8869-C68E416C3DBB}" srcOrd="0" destOrd="0" presId="urn:microsoft.com/office/officeart/2005/8/layout/vList5"/>
    <dgm:cxn modelId="{25BD2F8C-A136-4A63-A35D-7F49F994CAD9}" type="presParOf" srcId="{19F2905A-1CEC-4E66-8869-C68E416C3DBB}" destId="{B7334634-0B23-4350-8307-32A78A54B605}" srcOrd="0" destOrd="0" presId="urn:microsoft.com/office/officeart/2005/8/layout/vList5"/>
    <dgm:cxn modelId="{6FC13E2C-F402-4779-BC4C-4C9660D02D68}" type="presParOf" srcId="{19F2905A-1CEC-4E66-8869-C68E416C3DBB}" destId="{97E24FB1-7E4C-4D7C-BF1B-764D20D67DEC}" srcOrd="1" destOrd="0" presId="urn:microsoft.com/office/officeart/2005/8/layout/vList5"/>
    <dgm:cxn modelId="{35E2C915-3CCB-4ABB-927C-9BF02BB5E39E}" type="presParOf" srcId="{CC3EE319-6892-4ADE-AE42-A11B5994469A}" destId="{11D1F592-831B-462F-8077-36C09ADB2E95}" srcOrd="1" destOrd="0" presId="urn:microsoft.com/office/officeart/2005/8/layout/vList5"/>
    <dgm:cxn modelId="{3FF16105-A787-44DD-AF0D-C226888F2F7E}" type="presParOf" srcId="{CC3EE319-6892-4ADE-AE42-A11B5994469A}" destId="{26840CD4-A120-484C-B914-9DCA0CA6D284}" srcOrd="2" destOrd="0" presId="urn:microsoft.com/office/officeart/2005/8/layout/vList5"/>
    <dgm:cxn modelId="{58624971-B046-4190-857B-BD12CAA64761}" type="presParOf" srcId="{26840CD4-A120-484C-B914-9DCA0CA6D284}" destId="{E7E94450-30CC-46C5-BBA4-2A1DBF6AEAF3}" srcOrd="0" destOrd="0" presId="urn:microsoft.com/office/officeart/2005/8/layout/vList5"/>
    <dgm:cxn modelId="{1F43255F-ABC3-4D64-8CAD-052B65FDDA81}" type="presParOf" srcId="{26840CD4-A120-484C-B914-9DCA0CA6D284}" destId="{9B40DA73-78DE-46BD-84D1-8AF585F07B38}" srcOrd="1" destOrd="0" presId="urn:microsoft.com/office/officeart/2005/8/layout/vList5"/>
    <dgm:cxn modelId="{094AB326-BB7C-475F-8D92-5237D275B589}" type="presParOf" srcId="{CC3EE319-6892-4ADE-AE42-A11B5994469A}" destId="{A09608BA-8F57-4EB9-A067-6A695143C654}" srcOrd="3" destOrd="0" presId="urn:microsoft.com/office/officeart/2005/8/layout/vList5"/>
    <dgm:cxn modelId="{6663424A-51B0-4A3D-8C2A-DD663A959674}" type="presParOf" srcId="{CC3EE319-6892-4ADE-AE42-A11B5994469A}" destId="{51105CE1-8A34-48C7-B4AB-08D92C5451FA}" srcOrd="4" destOrd="0" presId="urn:microsoft.com/office/officeart/2005/8/layout/vList5"/>
    <dgm:cxn modelId="{8C27E6CC-B2E8-442F-97FE-1824CE07BD78}" type="presParOf" srcId="{51105CE1-8A34-48C7-B4AB-08D92C5451FA}" destId="{71253CC3-F8F0-41B9-B3DE-B17F6739749B}" srcOrd="0" destOrd="0" presId="urn:microsoft.com/office/officeart/2005/8/layout/vList5"/>
    <dgm:cxn modelId="{75444163-CAE8-4040-9151-166EAE26E7C5}" type="presParOf" srcId="{51105CE1-8A34-48C7-B4AB-08D92C5451FA}" destId="{4E1E03A1-684F-4933-B486-6CCFAC1373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A03385-8824-4D14-9CD0-2501D97CEDE5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5EB6160C-8675-442B-A931-9BFDC4962851}">
      <dgm:prSet phldrT="[Testo]" custT="1"/>
      <dgm:spPr/>
      <dgm:t>
        <a:bodyPr/>
        <a:lstStyle/>
        <a:p>
          <a:r>
            <a:rPr lang="it-IT" sz="2000" b="1" dirty="0" smtClean="0">
              <a:latin typeface="Century Gothic" panose="020B0502020202020204" pitchFamily="34" charset="0"/>
            </a:rPr>
            <a:t>Responsabile dell’impianto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8EB6F4A5-C28E-471F-B2C6-020FC04AF3B8}" type="parTrans" cxnId="{8185B567-C950-44DB-BF23-07C2AD4483FD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A6EC5DE6-1D7F-42AD-BFBB-5198047744EC}" type="sibTrans" cxnId="{8185B567-C950-44DB-BF23-07C2AD4483FD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837FEACD-D06E-4104-ADD5-191D678F04DA}">
      <dgm:prSet phldrT="[Testo]" custT="1"/>
      <dgm:spPr/>
      <dgm:t>
        <a:bodyPr/>
        <a:lstStyle/>
        <a:p>
          <a:r>
            <a:rPr lang="it-IT" sz="1600" dirty="0" smtClean="0">
              <a:latin typeface="Century Gothic" panose="020B0502020202020204" pitchFamily="34" charset="0"/>
            </a:rPr>
            <a:t>E’ il proprietario dell’impianto o, in caso di locazione, l’inquilino.</a:t>
          </a:r>
          <a:endParaRPr lang="it-IT" sz="1600" dirty="0">
            <a:latin typeface="Century Gothic" panose="020B0502020202020204" pitchFamily="34" charset="0"/>
          </a:endParaRPr>
        </a:p>
      </dgm:t>
    </dgm:pt>
    <dgm:pt modelId="{5020F258-7FE2-4B0A-A5B6-AA737448AF11}" type="parTrans" cxnId="{4E79225F-633E-4856-9DC2-99C5DA18C4E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E7CBCC8F-3759-4D95-B297-903BECA94149}" type="sibTrans" cxnId="{4E79225F-633E-4856-9DC2-99C5DA18C4E7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3FD951BC-7B51-48D8-9342-9D6BD7159D97}">
      <dgm:prSet custT="1"/>
      <dgm:spPr/>
      <dgm:t>
        <a:bodyPr/>
        <a:lstStyle/>
        <a:p>
          <a:r>
            <a:rPr lang="it-IT" sz="1600" dirty="0" smtClean="0">
              <a:latin typeface="Century Gothic" panose="020B0502020202020204" pitchFamily="34" charset="0"/>
            </a:rPr>
            <a:t>E’ la persona fisica o giuridica che, essendo in possesso dei requisiti previsti dalle normative vigenti è delegata dal proprietario ad assumere la responsabilità dell’esercizio della centrale termica</a:t>
          </a:r>
          <a:endParaRPr lang="it-IT" sz="1600" dirty="0">
            <a:latin typeface="Century Gothic" panose="020B0502020202020204" pitchFamily="34" charset="0"/>
          </a:endParaRPr>
        </a:p>
      </dgm:t>
    </dgm:pt>
    <dgm:pt modelId="{FBE1872C-7BF2-4FB4-B203-7AE73EF9D031}" type="parTrans" cxnId="{96F2AD2B-4C8D-496E-A0F6-8D92A8900471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D430375E-CB3F-4FBB-80A4-D31CF3AE6FD5}" type="sibTrans" cxnId="{96F2AD2B-4C8D-496E-A0F6-8D92A8900471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17FE97BF-B5A1-43A5-9D9C-491CEDBEEAA3}">
      <dgm:prSet custT="1"/>
      <dgm:spPr/>
      <dgm:t>
        <a:bodyPr/>
        <a:lstStyle/>
        <a:p>
          <a:r>
            <a:rPr lang="it-IT" sz="2000" b="1" dirty="0" smtClean="0">
              <a:latin typeface="Century Gothic" panose="020B0502020202020204" pitchFamily="34" charset="0"/>
            </a:rPr>
            <a:t>Terzo responsabile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03B88330-51BA-452C-B0D2-62DC0E167E5B}" type="parTrans" cxnId="{020F09D9-D1BE-44C6-BDA7-B23CA74009DB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372D794A-AE77-44E5-8F5B-909C90428408}" type="sibTrans" cxnId="{020F09D9-D1BE-44C6-BDA7-B23CA74009DB}">
      <dgm:prSet/>
      <dgm:spPr/>
      <dgm:t>
        <a:bodyPr/>
        <a:lstStyle/>
        <a:p>
          <a:endParaRPr lang="it-IT">
            <a:latin typeface="Century Gothic" panose="020B0502020202020204" pitchFamily="34" charset="0"/>
          </a:endParaRPr>
        </a:p>
      </dgm:t>
    </dgm:pt>
    <dgm:pt modelId="{CC3EE319-6892-4ADE-AE42-A11B5994469A}" type="pres">
      <dgm:prSet presAssocID="{DAA03385-8824-4D14-9CD0-2501D97CED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9F2905A-1CEC-4E66-8869-C68E416C3DBB}" type="pres">
      <dgm:prSet presAssocID="{5EB6160C-8675-442B-A931-9BFDC4962851}" presName="linNode" presStyleCnt="0"/>
      <dgm:spPr/>
      <dgm:t>
        <a:bodyPr/>
        <a:lstStyle/>
        <a:p>
          <a:endParaRPr lang="it-IT"/>
        </a:p>
      </dgm:t>
    </dgm:pt>
    <dgm:pt modelId="{B7334634-0B23-4350-8307-32A78A54B605}" type="pres">
      <dgm:prSet presAssocID="{5EB6160C-8675-442B-A931-9BFDC4962851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7E24FB1-7E4C-4D7C-BF1B-764D20D67DEC}" type="pres">
      <dgm:prSet presAssocID="{5EB6160C-8675-442B-A931-9BFDC4962851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1D1F592-831B-462F-8077-36C09ADB2E95}" type="pres">
      <dgm:prSet presAssocID="{A6EC5DE6-1D7F-42AD-BFBB-5198047744EC}" presName="sp" presStyleCnt="0"/>
      <dgm:spPr/>
      <dgm:t>
        <a:bodyPr/>
        <a:lstStyle/>
        <a:p>
          <a:endParaRPr lang="it-IT"/>
        </a:p>
      </dgm:t>
    </dgm:pt>
    <dgm:pt modelId="{51105CE1-8A34-48C7-B4AB-08D92C5451FA}" type="pres">
      <dgm:prSet presAssocID="{17FE97BF-B5A1-43A5-9D9C-491CEDBEEAA3}" presName="linNode" presStyleCnt="0"/>
      <dgm:spPr/>
      <dgm:t>
        <a:bodyPr/>
        <a:lstStyle/>
        <a:p>
          <a:endParaRPr lang="it-IT"/>
        </a:p>
      </dgm:t>
    </dgm:pt>
    <dgm:pt modelId="{71253CC3-F8F0-41B9-B3DE-B17F6739749B}" type="pres">
      <dgm:prSet presAssocID="{17FE97BF-B5A1-43A5-9D9C-491CEDBEEAA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1E03A1-684F-4933-B486-6CCFAC1373F4}" type="pres">
      <dgm:prSet presAssocID="{17FE97BF-B5A1-43A5-9D9C-491CEDBEEAA3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4D4508E3-F618-4CAA-A829-D96BC6078577}" type="presOf" srcId="{DAA03385-8824-4D14-9CD0-2501D97CEDE5}" destId="{CC3EE319-6892-4ADE-AE42-A11B5994469A}" srcOrd="0" destOrd="0" presId="urn:microsoft.com/office/officeart/2005/8/layout/vList5"/>
    <dgm:cxn modelId="{ADFE15D6-3401-423F-B7BB-9D487EC2BCEF}" type="presOf" srcId="{5EB6160C-8675-442B-A931-9BFDC4962851}" destId="{B7334634-0B23-4350-8307-32A78A54B605}" srcOrd="0" destOrd="0" presId="urn:microsoft.com/office/officeart/2005/8/layout/vList5"/>
    <dgm:cxn modelId="{020F09D9-D1BE-44C6-BDA7-B23CA74009DB}" srcId="{DAA03385-8824-4D14-9CD0-2501D97CEDE5}" destId="{17FE97BF-B5A1-43A5-9D9C-491CEDBEEAA3}" srcOrd="1" destOrd="0" parTransId="{03B88330-51BA-452C-B0D2-62DC0E167E5B}" sibTransId="{372D794A-AE77-44E5-8F5B-909C90428408}"/>
    <dgm:cxn modelId="{B286EFD2-9EEC-4574-9A9A-1FAFEC35BC89}" type="presOf" srcId="{3FD951BC-7B51-48D8-9342-9D6BD7159D97}" destId="{4E1E03A1-684F-4933-B486-6CCFAC1373F4}" srcOrd="0" destOrd="0" presId="urn:microsoft.com/office/officeart/2005/8/layout/vList5"/>
    <dgm:cxn modelId="{15C08D16-B706-4047-BCF1-265C64391E55}" type="presOf" srcId="{837FEACD-D06E-4104-ADD5-191D678F04DA}" destId="{97E24FB1-7E4C-4D7C-BF1B-764D20D67DEC}" srcOrd="0" destOrd="0" presId="urn:microsoft.com/office/officeart/2005/8/layout/vList5"/>
    <dgm:cxn modelId="{4E79225F-633E-4856-9DC2-99C5DA18C4E7}" srcId="{5EB6160C-8675-442B-A931-9BFDC4962851}" destId="{837FEACD-D06E-4104-ADD5-191D678F04DA}" srcOrd="0" destOrd="0" parTransId="{5020F258-7FE2-4B0A-A5B6-AA737448AF11}" sibTransId="{E7CBCC8F-3759-4D95-B297-903BECA94149}"/>
    <dgm:cxn modelId="{96F2AD2B-4C8D-496E-A0F6-8D92A8900471}" srcId="{17FE97BF-B5A1-43A5-9D9C-491CEDBEEAA3}" destId="{3FD951BC-7B51-48D8-9342-9D6BD7159D97}" srcOrd="0" destOrd="0" parTransId="{FBE1872C-7BF2-4FB4-B203-7AE73EF9D031}" sibTransId="{D430375E-CB3F-4FBB-80A4-D31CF3AE6FD5}"/>
    <dgm:cxn modelId="{B9F7D36D-E690-445F-B1DD-09D219AFDF09}" type="presOf" srcId="{17FE97BF-B5A1-43A5-9D9C-491CEDBEEAA3}" destId="{71253CC3-F8F0-41B9-B3DE-B17F6739749B}" srcOrd="0" destOrd="0" presId="urn:microsoft.com/office/officeart/2005/8/layout/vList5"/>
    <dgm:cxn modelId="{8185B567-C950-44DB-BF23-07C2AD4483FD}" srcId="{DAA03385-8824-4D14-9CD0-2501D97CEDE5}" destId="{5EB6160C-8675-442B-A931-9BFDC4962851}" srcOrd="0" destOrd="0" parTransId="{8EB6F4A5-C28E-471F-B2C6-020FC04AF3B8}" sibTransId="{A6EC5DE6-1D7F-42AD-BFBB-5198047744EC}"/>
    <dgm:cxn modelId="{CAC50B47-958C-43B8-A05F-2265C96927BA}" type="presParOf" srcId="{CC3EE319-6892-4ADE-AE42-A11B5994469A}" destId="{19F2905A-1CEC-4E66-8869-C68E416C3DBB}" srcOrd="0" destOrd="0" presId="urn:microsoft.com/office/officeart/2005/8/layout/vList5"/>
    <dgm:cxn modelId="{25BD2F8C-A136-4A63-A35D-7F49F994CAD9}" type="presParOf" srcId="{19F2905A-1CEC-4E66-8869-C68E416C3DBB}" destId="{B7334634-0B23-4350-8307-32A78A54B605}" srcOrd="0" destOrd="0" presId="urn:microsoft.com/office/officeart/2005/8/layout/vList5"/>
    <dgm:cxn modelId="{6FC13E2C-F402-4779-BC4C-4C9660D02D68}" type="presParOf" srcId="{19F2905A-1CEC-4E66-8869-C68E416C3DBB}" destId="{97E24FB1-7E4C-4D7C-BF1B-764D20D67DEC}" srcOrd="1" destOrd="0" presId="urn:microsoft.com/office/officeart/2005/8/layout/vList5"/>
    <dgm:cxn modelId="{35E2C915-3CCB-4ABB-927C-9BF02BB5E39E}" type="presParOf" srcId="{CC3EE319-6892-4ADE-AE42-A11B5994469A}" destId="{11D1F592-831B-462F-8077-36C09ADB2E95}" srcOrd="1" destOrd="0" presId="urn:microsoft.com/office/officeart/2005/8/layout/vList5"/>
    <dgm:cxn modelId="{6663424A-51B0-4A3D-8C2A-DD663A959674}" type="presParOf" srcId="{CC3EE319-6892-4ADE-AE42-A11B5994469A}" destId="{51105CE1-8A34-48C7-B4AB-08D92C5451FA}" srcOrd="2" destOrd="0" presId="urn:microsoft.com/office/officeart/2005/8/layout/vList5"/>
    <dgm:cxn modelId="{8C27E6CC-B2E8-442F-97FE-1824CE07BD78}" type="presParOf" srcId="{51105CE1-8A34-48C7-B4AB-08D92C5451FA}" destId="{71253CC3-F8F0-41B9-B3DE-B17F6739749B}" srcOrd="0" destOrd="0" presId="urn:microsoft.com/office/officeart/2005/8/layout/vList5"/>
    <dgm:cxn modelId="{75444163-CAE8-4040-9151-166EAE26E7C5}" type="presParOf" srcId="{51105CE1-8A34-48C7-B4AB-08D92C5451FA}" destId="{4E1E03A1-684F-4933-B486-6CCFAC1373F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t-IT"/>
        </a:p>
      </dgm:t>
    </dgm:pt>
    <dgm:pt modelId="{E0718C2F-6CFE-40D3-9951-BEA59918A919}">
      <dgm:prSet phldrT="[Testo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Progettazione da parte di Tecnico abilitato 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729085F3-D0B0-4FF2-BF6F-4F1E587FA498}" type="parTrans" cxnId="{3AA09757-E07D-4F24-80B4-F766D8BA7668}">
      <dgm:prSet/>
      <dgm:spPr/>
      <dgm:t>
        <a:bodyPr/>
        <a:lstStyle/>
        <a:p>
          <a:endParaRPr lang="it-IT"/>
        </a:p>
      </dgm:t>
    </dgm:pt>
    <dgm:pt modelId="{FEC1D09A-4832-4A99-A216-11147F66DA54}" type="sibTrans" cxnId="{3AA09757-E07D-4F24-80B4-F766D8BA7668}">
      <dgm:prSet/>
      <dgm:spPr/>
      <dgm:t>
        <a:bodyPr/>
        <a:lstStyle/>
        <a:p>
          <a:endParaRPr lang="it-IT"/>
        </a:p>
      </dgm:t>
    </dgm:pt>
    <dgm:pt modelId="{2EFF4A2A-BB79-41CC-BEDE-B2C9C338BC2B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it-IT" dirty="0" smtClean="0">
              <a:latin typeface="Century Gothic" panose="020B0502020202020204" pitchFamily="34" charset="0"/>
            </a:rPr>
            <a:t>Trasmissione ad INAIL, tramite portale CIVA, del progetto, che ne accerta la conformità e attribuisce il numero di matricola all’impianto</a:t>
          </a:r>
          <a:endParaRPr lang="it-IT" dirty="0">
            <a:latin typeface="Century Gothic" panose="020B0502020202020204" pitchFamily="34" charset="0"/>
          </a:endParaRPr>
        </a:p>
      </dgm:t>
    </dgm:pt>
    <dgm:pt modelId="{8B14BCE0-33A4-4DD3-9E1F-D39AAC307705}" type="parTrans" cxnId="{F65E97AB-F019-4332-AB2D-79224D4E11D8}">
      <dgm:prSet/>
      <dgm:spPr/>
      <dgm:t>
        <a:bodyPr/>
        <a:lstStyle/>
        <a:p>
          <a:endParaRPr lang="it-IT"/>
        </a:p>
      </dgm:t>
    </dgm:pt>
    <dgm:pt modelId="{75AAB9A8-4D68-4C95-88B5-BA6243AFB5C6}" type="sibTrans" cxnId="{F65E97AB-F019-4332-AB2D-79224D4E11D8}">
      <dgm:prSet/>
      <dgm:spPr/>
      <dgm:t>
        <a:bodyPr/>
        <a:lstStyle/>
        <a:p>
          <a:endParaRPr lang="it-IT"/>
        </a:p>
      </dgm:t>
    </dgm:pt>
    <dgm:pt modelId="{2410D6F4-9C0F-4E11-B650-8041D982B3C1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A734B47-BAF5-4AB5-B683-514464D31FDF}" type="pres">
      <dgm:prSet presAssocID="{E0718C2F-6CFE-40D3-9951-BEA59918A919}" presName="parTxOnly" presStyleLbl="node1" presStyleIdx="0" presStyleCnt="2" custScaleX="59457" custLinFactNeighborX="-704" custLinFactNeighborY="1993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B478DC8-207C-4D54-8CBF-A61DE20AE43E}" type="pres">
      <dgm:prSet presAssocID="{FEC1D09A-4832-4A99-A216-11147F66DA54}" presName="parSpace" presStyleCnt="0"/>
      <dgm:spPr/>
    </dgm:pt>
    <dgm:pt modelId="{C6DD1A39-D2AE-4BB7-90D6-C1350449F9FF}" type="pres">
      <dgm:prSet presAssocID="{2EFF4A2A-BB79-41CC-BEDE-B2C9C338BC2B}" presName="parTxOnly" presStyleLbl="node1" presStyleIdx="1" presStyleCnt="2" custLinFactNeighborX="131" custLinFactNeighborY="1044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86B9D2AF-D90A-434D-A9FB-FB219358DD56}" type="presOf" srcId="{4EE7484D-223C-428C-A6E5-38756301087C}" destId="{2410D6F4-9C0F-4E11-B650-8041D982B3C1}" srcOrd="0" destOrd="0" presId="urn:microsoft.com/office/officeart/2005/8/layout/hChevron3"/>
    <dgm:cxn modelId="{1158EB43-F0B5-4D54-A619-21F740A2D511}" type="presOf" srcId="{2EFF4A2A-BB79-41CC-BEDE-B2C9C338BC2B}" destId="{C6DD1A39-D2AE-4BB7-90D6-C1350449F9FF}" srcOrd="0" destOrd="0" presId="urn:microsoft.com/office/officeart/2005/8/layout/hChevron3"/>
    <dgm:cxn modelId="{3AA09757-E07D-4F24-80B4-F766D8BA7668}" srcId="{4EE7484D-223C-428C-A6E5-38756301087C}" destId="{E0718C2F-6CFE-40D3-9951-BEA59918A919}" srcOrd="0" destOrd="0" parTransId="{729085F3-D0B0-4FF2-BF6F-4F1E587FA498}" sibTransId="{FEC1D09A-4832-4A99-A216-11147F66DA54}"/>
    <dgm:cxn modelId="{F65E97AB-F019-4332-AB2D-79224D4E11D8}" srcId="{4EE7484D-223C-428C-A6E5-38756301087C}" destId="{2EFF4A2A-BB79-41CC-BEDE-B2C9C338BC2B}" srcOrd="1" destOrd="0" parTransId="{8B14BCE0-33A4-4DD3-9E1F-D39AAC307705}" sibTransId="{75AAB9A8-4D68-4C95-88B5-BA6243AFB5C6}"/>
    <dgm:cxn modelId="{EEFA39CA-7F8E-47C3-9D55-B864CBCAE837}" type="presOf" srcId="{E0718C2F-6CFE-40D3-9951-BEA59918A919}" destId="{6A734B47-BAF5-4AB5-B683-514464D31FDF}" srcOrd="0" destOrd="0" presId="urn:microsoft.com/office/officeart/2005/8/layout/hChevron3"/>
    <dgm:cxn modelId="{EDAFACEB-6512-480E-B628-1AAD75572DAA}" type="presParOf" srcId="{2410D6F4-9C0F-4E11-B650-8041D982B3C1}" destId="{6A734B47-BAF5-4AB5-B683-514464D31FDF}" srcOrd="0" destOrd="0" presId="urn:microsoft.com/office/officeart/2005/8/layout/hChevron3"/>
    <dgm:cxn modelId="{5885F241-2F45-467F-A33F-64CBC3CF9A97}" type="presParOf" srcId="{2410D6F4-9C0F-4E11-B650-8041D982B3C1}" destId="{0B478DC8-207C-4D54-8CBF-A61DE20AE43E}" srcOrd="1" destOrd="0" presId="urn:microsoft.com/office/officeart/2005/8/layout/hChevron3"/>
    <dgm:cxn modelId="{B79B07F4-BFAF-4B17-AFB9-9B6CCB248A01}" type="presParOf" srcId="{2410D6F4-9C0F-4E11-B650-8041D982B3C1}" destId="{C6DD1A39-D2AE-4BB7-90D6-C1350449F9FF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t-IT"/>
        </a:p>
      </dgm:t>
    </dgm:pt>
    <dgm:pt modelId="{E0718C2F-6CFE-40D3-9951-BEA59918A919}">
      <dgm:prSet phldrT="[Testo]" custT="1"/>
      <dgm:spPr>
        <a:solidFill>
          <a:srgbClr val="BDCD27"/>
        </a:solidFill>
      </dgm:spPr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Installazione degli impianti eseguita a regola d’arte da una ditta specializzata e nel rispetto del progetto approvato da INAIL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729085F3-D0B0-4FF2-BF6F-4F1E587FA498}" type="parTrans" cxnId="{3AA09757-E07D-4F24-80B4-F766D8BA7668}">
      <dgm:prSet/>
      <dgm:spPr/>
      <dgm:t>
        <a:bodyPr/>
        <a:lstStyle/>
        <a:p>
          <a:endParaRPr lang="it-IT"/>
        </a:p>
      </dgm:t>
    </dgm:pt>
    <dgm:pt modelId="{FEC1D09A-4832-4A99-A216-11147F66DA54}" type="sibTrans" cxnId="{3AA09757-E07D-4F24-80B4-F766D8BA7668}">
      <dgm:prSet/>
      <dgm:spPr/>
      <dgm:t>
        <a:bodyPr/>
        <a:lstStyle/>
        <a:p>
          <a:endParaRPr lang="it-IT"/>
        </a:p>
      </dgm:t>
    </dgm:pt>
    <dgm:pt modelId="{3EEFC6DA-1738-40C5-9DC4-507A32961B24}">
      <dgm:prSet custT="1"/>
      <dgm:spPr>
        <a:solidFill>
          <a:srgbClr val="BDD3A3"/>
        </a:solidFill>
      </dgm:spPr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Rilascio della Dichiarazione di Conformità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67C33D38-663C-42E4-9053-7BE69EC21F3A}" type="parTrans" cxnId="{44B774B7-0215-41C2-B240-2F6705A774CC}">
      <dgm:prSet/>
      <dgm:spPr/>
      <dgm:t>
        <a:bodyPr/>
        <a:lstStyle/>
        <a:p>
          <a:endParaRPr lang="it-IT"/>
        </a:p>
      </dgm:t>
    </dgm:pt>
    <dgm:pt modelId="{44B67B65-B812-4C81-8FEB-5BA4F6DD841D}" type="sibTrans" cxnId="{44B774B7-0215-41C2-B240-2F6705A774CC}">
      <dgm:prSet/>
      <dgm:spPr/>
      <dgm:t>
        <a:bodyPr/>
        <a:lstStyle/>
        <a:p>
          <a:endParaRPr lang="it-IT"/>
        </a:p>
      </dgm:t>
    </dgm:pt>
    <dgm:pt modelId="{DE98776F-B529-453B-8C07-EC5B51C7159F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050DC1CD-C23B-4E04-B4C3-555A6A9B2CFD}" type="pres">
      <dgm:prSet presAssocID="{E0718C2F-6CFE-40D3-9951-BEA59918A919}" presName="parTxOnly" presStyleLbl="node1" presStyleIdx="0" presStyleCnt="2" custScaleX="147481" custScaleY="15213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A4E3363-A5D8-411F-8FBA-C42340251DE9}" type="pres">
      <dgm:prSet presAssocID="{FEC1D09A-4832-4A99-A216-11147F66DA54}" presName="parSpace" presStyleCnt="0"/>
      <dgm:spPr/>
      <dgm:t>
        <a:bodyPr/>
        <a:lstStyle/>
        <a:p>
          <a:endParaRPr lang="it-IT"/>
        </a:p>
      </dgm:t>
    </dgm:pt>
    <dgm:pt modelId="{1D5E4DBC-2689-4DB4-B531-7F37186EB467}" type="pres">
      <dgm:prSet presAssocID="{3EEFC6DA-1738-40C5-9DC4-507A32961B24}" presName="parTxOnly" presStyleLbl="node1" presStyleIdx="1" presStyleCnt="2" custScaleX="122528" custScaleY="152509" custLinFactNeighborX="-46759" custLinFactNeighborY="68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06E4303-AFB9-48FD-8BE9-6A6CEB5775DA}" type="presOf" srcId="{3EEFC6DA-1738-40C5-9DC4-507A32961B24}" destId="{1D5E4DBC-2689-4DB4-B531-7F37186EB467}" srcOrd="0" destOrd="0" presId="urn:microsoft.com/office/officeart/2005/8/layout/hChevron3"/>
    <dgm:cxn modelId="{44B774B7-0215-41C2-B240-2F6705A774CC}" srcId="{4EE7484D-223C-428C-A6E5-38756301087C}" destId="{3EEFC6DA-1738-40C5-9DC4-507A32961B24}" srcOrd="1" destOrd="0" parTransId="{67C33D38-663C-42E4-9053-7BE69EC21F3A}" sibTransId="{44B67B65-B812-4C81-8FEB-5BA4F6DD841D}"/>
    <dgm:cxn modelId="{6C30BD0A-B4A3-4655-96C0-4A1DFAA1FAFB}" type="presOf" srcId="{4EE7484D-223C-428C-A6E5-38756301087C}" destId="{DE98776F-B529-453B-8C07-EC5B51C7159F}" srcOrd="0" destOrd="0" presId="urn:microsoft.com/office/officeart/2005/8/layout/hChevron3"/>
    <dgm:cxn modelId="{3AA09757-E07D-4F24-80B4-F766D8BA7668}" srcId="{4EE7484D-223C-428C-A6E5-38756301087C}" destId="{E0718C2F-6CFE-40D3-9951-BEA59918A919}" srcOrd="0" destOrd="0" parTransId="{729085F3-D0B0-4FF2-BF6F-4F1E587FA498}" sibTransId="{FEC1D09A-4832-4A99-A216-11147F66DA54}"/>
    <dgm:cxn modelId="{183A6F02-2A84-4962-850B-DC12B3198238}" type="presOf" srcId="{E0718C2F-6CFE-40D3-9951-BEA59918A919}" destId="{050DC1CD-C23B-4E04-B4C3-555A6A9B2CFD}" srcOrd="0" destOrd="0" presId="urn:microsoft.com/office/officeart/2005/8/layout/hChevron3"/>
    <dgm:cxn modelId="{69C531DA-6329-4A10-A3D7-9AA688920C97}" type="presParOf" srcId="{DE98776F-B529-453B-8C07-EC5B51C7159F}" destId="{050DC1CD-C23B-4E04-B4C3-555A6A9B2CFD}" srcOrd="0" destOrd="0" presId="urn:microsoft.com/office/officeart/2005/8/layout/hChevron3"/>
    <dgm:cxn modelId="{0FEDAD72-1A23-4B4D-977D-B194076207F5}" type="presParOf" srcId="{DE98776F-B529-453B-8C07-EC5B51C7159F}" destId="{DA4E3363-A5D8-411F-8FBA-C42340251DE9}" srcOrd="1" destOrd="0" presId="urn:microsoft.com/office/officeart/2005/8/layout/hChevron3"/>
    <dgm:cxn modelId="{B2672E80-6116-4539-822D-64EAC8313152}" type="presParOf" srcId="{DE98776F-B529-453B-8C07-EC5B51C7159F}" destId="{1D5E4DBC-2689-4DB4-B531-7F37186EB467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t-IT"/>
        </a:p>
      </dgm:t>
    </dgm:pt>
    <dgm:pt modelId="{E0718C2F-6CFE-40D3-9951-BEA59918A919}">
      <dgm:prSet phldrT="[Testo]" custT="1"/>
      <dgm:spPr/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Richiesta telematica ad INAIL (portale CIVA) per la verifica impianto</a:t>
          </a:r>
        </a:p>
        <a:p>
          <a:r>
            <a:rPr lang="it-IT" sz="2000" dirty="0" smtClean="0">
              <a:latin typeface="Century Gothic" panose="020B0502020202020204" pitchFamily="34" charset="0"/>
            </a:rPr>
            <a:t>(Verifica di messa in servizio)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729085F3-D0B0-4FF2-BF6F-4F1E587FA498}" type="parTrans" cxnId="{3AA09757-E07D-4F24-80B4-F766D8BA7668}">
      <dgm:prSet/>
      <dgm:spPr/>
      <dgm:t>
        <a:bodyPr/>
        <a:lstStyle/>
        <a:p>
          <a:endParaRPr lang="it-IT"/>
        </a:p>
      </dgm:t>
    </dgm:pt>
    <dgm:pt modelId="{FEC1D09A-4832-4A99-A216-11147F66DA54}" type="sibTrans" cxnId="{3AA09757-E07D-4F24-80B4-F766D8BA7668}">
      <dgm:prSet/>
      <dgm:spPr/>
      <dgm:t>
        <a:bodyPr/>
        <a:lstStyle/>
        <a:p>
          <a:endParaRPr lang="it-IT"/>
        </a:p>
      </dgm:t>
    </dgm:pt>
    <dgm:pt modelId="{CA9DFACB-3348-4EB9-BC9B-E4F26994A13A}">
      <dgm:prSet/>
      <dgm:spPr/>
      <dgm:t>
        <a:bodyPr/>
        <a:lstStyle/>
        <a:p>
          <a:r>
            <a:rPr lang="it-IT" dirty="0" smtClean="0">
              <a:latin typeface="Century Gothic" panose="020B0502020202020204" pitchFamily="34" charset="0"/>
            </a:rPr>
            <a:t>Verifica INAIL e rilascio del libretto matricolare</a:t>
          </a:r>
          <a:endParaRPr lang="it-IT" dirty="0">
            <a:latin typeface="Century Gothic" panose="020B0502020202020204" pitchFamily="34" charset="0"/>
          </a:endParaRPr>
        </a:p>
      </dgm:t>
    </dgm:pt>
    <dgm:pt modelId="{885B0E17-33DB-43FA-ACBA-AC64AE97218C}" type="parTrans" cxnId="{E4F42992-6E72-43BC-AD6A-54F7C42EC0FF}">
      <dgm:prSet/>
      <dgm:spPr/>
      <dgm:t>
        <a:bodyPr/>
        <a:lstStyle/>
        <a:p>
          <a:endParaRPr lang="it-IT"/>
        </a:p>
      </dgm:t>
    </dgm:pt>
    <dgm:pt modelId="{C11C3F1D-04CA-40F0-B4D7-4F1A4ED4939A}" type="sibTrans" cxnId="{E4F42992-6E72-43BC-AD6A-54F7C42EC0FF}">
      <dgm:prSet/>
      <dgm:spPr/>
      <dgm:t>
        <a:bodyPr/>
        <a:lstStyle/>
        <a:p>
          <a:endParaRPr lang="it-IT"/>
        </a:p>
      </dgm:t>
    </dgm:pt>
    <dgm:pt modelId="{036C9255-B2A0-4267-9B57-EF07FEF34D77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6D115A2-0E97-44EB-9084-510B6C29E7BC}" type="pres">
      <dgm:prSet presAssocID="{E0718C2F-6CFE-40D3-9951-BEA59918A919}" presName="parTxOnly" presStyleLbl="node1" presStyleIdx="0" presStyleCnt="2" custLinFactNeighborX="-10679" custLinFactNeighborY="-219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CF92427-EE6A-4E18-9EDF-B9CDD88C47A7}" type="pres">
      <dgm:prSet presAssocID="{FEC1D09A-4832-4A99-A216-11147F66DA54}" presName="parSpace" presStyleCnt="0"/>
      <dgm:spPr/>
      <dgm:t>
        <a:bodyPr/>
        <a:lstStyle/>
        <a:p>
          <a:endParaRPr lang="it-IT"/>
        </a:p>
      </dgm:t>
    </dgm:pt>
    <dgm:pt modelId="{F73CEB5F-467B-464E-AD64-48C77D68B208}" type="pres">
      <dgm:prSet presAssocID="{CA9DFACB-3348-4EB9-BC9B-E4F26994A13A}" presName="parTxOnly" presStyleLbl="node1" presStyleIdx="1" presStyleCnt="2" custLinFactNeighborX="704" custLinFactNeighborY="-23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ECB8520D-3712-4EDC-ACC4-5F1B5E03EC7E}" type="presOf" srcId="{4EE7484D-223C-428C-A6E5-38756301087C}" destId="{036C9255-B2A0-4267-9B57-EF07FEF34D77}" srcOrd="0" destOrd="0" presId="urn:microsoft.com/office/officeart/2005/8/layout/hChevron3"/>
    <dgm:cxn modelId="{844D8399-20CA-42F7-89CC-5230E7BD9BD6}" type="presOf" srcId="{CA9DFACB-3348-4EB9-BC9B-E4F26994A13A}" destId="{F73CEB5F-467B-464E-AD64-48C77D68B208}" srcOrd="0" destOrd="0" presId="urn:microsoft.com/office/officeart/2005/8/layout/hChevron3"/>
    <dgm:cxn modelId="{E4F42992-6E72-43BC-AD6A-54F7C42EC0FF}" srcId="{4EE7484D-223C-428C-A6E5-38756301087C}" destId="{CA9DFACB-3348-4EB9-BC9B-E4F26994A13A}" srcOrd="1" destOrd="0" parTransId="{885B0E17-33DB-43FA-ACBA-AC64AE97218C}" sibTransId="{C11C3F1D-04CA-40F0-B4D7-4F1A4ED4939A}"/>
    <dgm:cxn modelId="{3AA09757-E07D-4F24-80B4-F766D8BA7668}" srcId="{4EE7484D-223C-428C-A6E5-38756301087C}" destId="{E0718C2F-6CFE-40D3-9951-BEA59918A919}" srcOrd="0" destOrd="0" parTransId="{729085F3-D0B0-4FF2-BF6F-4F1E587FA498}" sibTransId="{FEC1D09A-4832-4A99-A216-11147F66DA54}"/>
    <dgm:cxn modelId="{81543585-CEDB-46B6-AFF7-3219908364A9}" type="presOf" srcId="{E0718C2F-6CFE-40D3-9951-BEA59918A919}" destId="{36D115A2-0E97-44EB-9084-510B6C29E7BC}" srcOrd="0" destOrd="0" presId="urn:microsoft.com/office/officeart/2005/8/layout/hChevron3"/>
    <dgm:cxn modelId="{C1CA4AC7-4085-409B-B813-03DC556DBAE2}" type="presParOf" srcId="{036C9255-B2A0-4267-9B57-EF07FEF34D77}" destId="{36D115A2-0E97-44EB-9084-510B6C29E7BC}" srcOrd="0" destOrd="0" presId="urn:microsoft.com/office/officeart/2005/8/layout/hChevron3"/>
    <dgm:cxn modelId="{A32BC7ED-6F3C-4661-BB1D-90CA169AF281}" type="presParOf" srcId="{036C9255-B2A0-4267-9B57-EF07FEF34D77}" destId="{BCF92427-EE6A-4E18-9EDF-B9CDD88C47A7}" srcOrd="1" destOrd="0" presId="urn:microsoft.com/office/officeart/2005/8/layout/hChevron3"/>
    <dgm:cxn modelId="{F2681227-BF67-4EFE-88B3-EFB5A3BD37E3}" type="presParOf" srcId="{036C9255-B2A0-4267-9B57-EF07FEF34D77}" destId="{F73CEB5F-467B-464E-AD64-48C77D68B208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it-IT"/>
        </a:p>
      </dgm:t>
    </dgm:pt>
    <dgm:pt modelId="{E0718C2F-6CFE-40D3-9951-BEA59918A919}">
      <dgm:prSet phldrT="[Testo]" custT="1"/>
      <dgm:spPr/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Manutenzione</a:t>
          </a:r>
        </a:p>
        <a:p>
          <a:r>
            <a:rPr lang="it-IT" sz="2000" dirty="0" smtClean="0">
              <a:latin typeface="Century Gothic" panose="020B0502020202020204" pitchFamily="34" charset="0"/>
            </a:rPr>
            <a:t>come prevista da libretto </a:t>
          </a:r>
        </a:p>
        <a:p>
          <a:r>
            <a:rPr lang="it-IT" sz="2000" dirty="0" smtClean="0">
              <a:latin typeface="Century Gothic" panose="020B0502020202020204" pitchFamily="34" charset="0"/>
            </a:rPr>
            <a:t>di uso e manutenzione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729085F3-D0B0-4FF2-BF6F-4F1E587FA498}" type="parTrans" cxnId="{3AA09757-E07D-4F24-80B4-F766D8BA7668}">
      <dgm:prSet/>
      <dgm:spPr/>
      <dgm:t>
        <a:bodyPr/>
        <a:lstStyle/>
        <a:p>
          <a:endParaRPr lang="it-IT"/>
        </a:p>
      </dgm:t>
    </dgm:pt>
    <dgm:pt modelId="{FEC1D09A-4832-4A99-A216-11147F66DA54}" type="sibTrans" cxnId="{3AA09757-E07D-4F24-80B4-F766D8BA7668}">
      <dgm:prSet/>
      <dgm:spPr/>
      <dgm:t>
        <a:bodyPr/>
        <a:lstStyle/>
        <a:p>
          <a:endParaRPr lang="it-IT"/>
        </a:p>
      </dgm:t>
    </dgm:pt>
    <dgm:pt modelId="{3AB93171-AC9E-4567-947E-599B3BBCB6B7}">
      <dgm:prSet custT="1"/>
      <dgm:spPr/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Rapporti di manutenzione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DCB5B722-5476-4F6A-94B0-7B981C28691E}" type="parTrans" cxnId="{FA564BF2-F229-4449-B4BA-7078A38132FE}">
      <dgm:prSet/>
      <dgm:spPr/>
      <dgm:t>
        <a:bodyPr/>
        <a:lstStyle/>
        <a:p>
          <a:endParaRPr lang="it-IT"/>
        </a:p>
      </dgm:t>
    </dgm:pt>
    <dgm:pt modelId="{85DEC9F6-087B-447E-AB19-AECCF6D8BC1F}" type="sibTrans" cxnId="{FA564BF2-F229-4449-B4BA-7078A38132FE}">
      <dgm:prSet/>
      <dgm:spPr/>
      <dgm:t>
        <a:bodyPr/>
        <a:lstStyle/>
        <a:p>
          <a:endParaRPr lang="it-IT"/>
        </a:p>
      </dgm:t>
    </dgm:pt>
    <dgm:pt modelId="{E995FEAB-E97A-406E-A6C4-971D2CA1B86C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B99BB9A2-78D8-410F-BCC0-D329CEBA0BE0}" type="pres">
      <dgm:prSet presAssocID="{E0718C2F-6CFE-40D3-9951-BEA59918A919}" presName="parTxOnly" presStyleLbl="node1" presStyleIdx="0" presStyleCnt="2" custScaleY="8074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85C2C6E-6882-4862-8AA8-8C82A56A57AF}" type="pres">
      <dgm:prSet presAssocID="{FEC1D09A-4832-4A99-A216-11147F66DA54}" presName="parSpace" presStyleCnt="0"/>
      <dgm:spPr/>
      <dgm:t>
        <a:bodyPr/>
        <a:lstStyle/>
        <a:p>
          <a:endParaRPr lang="it-IT"/>
        </a:p>
      </dgm:t>
    </dgm:pt>
    <dgm:pt modelId="{4288ED8E-4015-412B-963A-E2C0C5A4539C}" type="pres">
      <dgm:prSet presAssocID="{3AB93171-AC9E-4567-947E-599B3BBCB6B7}" presName="parTxOnly" presStyleLbl="node1" presStyleIdx="1" presStyleCnt="2" custScaleY="7885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AA09757-E07D-4F24-80B4-F766D8BA7668}" srcId="{4EE7484D-223C-428C-A6E5-38756301087C}" destId="{E0718C2F-6CFE-40D3-9951-BEA59918A919}" srcOrd="0" destOrd="0" parTransId="{729085F3-D0B0-4FF2-BF6F-4F1E587FA498}" sibTransId="{FEC1D09A-4832-4A99-A216-11147F66DA54}"/>
    <dgm:cxn modelId="{337F71E4-3D5C-45CD-9505-B8EB7D91ABA2}" type="presOf" srcId="{3AB93171-AC9E-4567-947E-599B3BBCB6B7}" destId="{4288ED8E-4015-412B-963A-E2C0C5A4539C}" srcOrd="0" destOrd="0" presId="urn:microsoft.com/office/officeart/2005/8/layout/hChevron3"/>
    <dgm:cxn modelId="{FA564BF2-F229-4449-B4BA-7078A38132FE}" srcId="{4EE7484D-223C-428C-A6E5-38756301087C}" destId="{3AB93171-AC9E-4567-947E-599B3BBCB6B7}" srcOrd="1" destOrd="0" parTransId="{DCB5B722-5476-4F6A-94B0-7B981C28691E}" sibTransId="{85DEC9F6-087B-447E-AB19-AECCF6D8BC1F}"/>
    <dgm:cxn modelId="{1992D720-D6B2-480B-979D-1C43BA5ADB7C}" type="presOf" srcId="{E0718C2F-6CFE-40D3-9951-BEA59918A919}" destId="{B99BB9A2-78D8-410F-BCC0-D329CEBA0BE0}" srcOrd="0" destOrd="0" presId="urn:microsoft.com/office/officeart/2005/8/layout/hChevron3"/>
    <dgm:cxn modelId="{73FD9959-7A67-4E7F-BEA7-8C3C3AEDDF4F}" type="presOf" srcId="{4EE7484D-223C-428C-A6E5-38756301087C}" destId="{E995FEAB-E97A-406E-A6C4-971D2CA1B86C}" srcOrd="0" destOrd="0" presId="urn:microsoft.com/office/officeart/2005/8/layout/hChevron3"/>
    <dgm:cxn modelId="{4A9295CD-5544-4A14-AC7C-CF07A484901B}" type="presParOf" srcId="{E995FEAB-E97A-406E-A6C4-971D2CA1B86C}" destId="{B99BB9A2-78D8-410F-BCC0-D329CEBA0BE0}" srcOrd="0" destOrd="0" presId="urn:microsoft.com/office/officeart/2005/8/layout/hChevron3"/>
    <dgm:cxn modelId="{E357060B-F53A-4A59-AC5F-68EE2DF34036}" type="presParOf" srcId="{E995FEAB-E97A-406E-A6C4-971D2CA1B86C}" destId="{B85C2C6E-6882-4862-8AA8-8C82A56A57AF}" srcOrd="1" destOrd="0" presId="urn:microsoft.com/office/officeart/2005/8/layout/hChevron3"/>
    <dgm:cxn modelId="{A5E724D7-CF23-47EA-9824-265FCE0A4129}" type="presParOf" srcId="{E995FEAB-E97A-406E-A6C4-971D2CA1B86C}" destId="{4288ED8E-4015-412B-963A-E2C0C5A4539C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E0718C2F-6CFE-40D3-9951-BEA59918A919}">
      <dgm:prSet phldrT="[Testo]" custT="1"/>
      <dgm:spPr/>
      <dgm:t>
        <a:bodyPr/>
        <a:lstStyle/>
        <a:p>
          <a:r>
            <a:rPr lang="it-IT" sz="2000" dirty="0" smtClean="0">
              <a:latin typeface="Century Gothic" panose="020B0502020202020204" pitchFamily="34" charset="0"/>
            </a:rPr>
            <a:t>Richiesta di verifica periodica quinquennale</a:t>
          </a:r>
          <a:endParaRPr lang="it-IT" sz="2000" dirty="0">
            <a:latin typeface="Century Gothic" panose="020B0502020202020204" pitchFamily="34" charset="0"/>
          </a:endParaRPr>
        </a:p>
      </dgm:t>
    </dgm:pt>
    <dgm:pt modelId="{729085F3-D0B0-4FF2-BF6F-4F1E587FA498}" type="parTrans" cxnId="{3AA09757-E07D-4F24-80B4-F766D8BA7668}">
      <dgm:prSet/>
      <dgm:spPr/>
      <dgm:t>
        <a:bodyPr/>
        <a:lstStyle/>
        <a:p>
          <a:endParaRPr lang="it-IT"/>
        </a:p>
      </dgm:t>
    </dgm:pt>
    <dgm:pt modelId="{FEC1D09A-4832-4A99-A216-11147F66DA54}" type="sibTrans" cxnId="{3AA09757-E07D-4F24-80B4-F766D8BA7668}">
      <dgm:prSet/>
      <dgm:spPr/>
      <dgm:t>
        <a:bodyPr/>
        <a:lstStyle/>
        <a:p>
          <a:endParaRPr lang="it-IT"/>
        </a:p>
      </dgm:t>
    </dgm:pt>
    <dgm:pt modelId="{AE2033D7-8748-4BF3-A205-A83C0EBEAA2D}">
      <dgm:prSet/>
      <dgm:spPr/>
      <dgm:t>
        <a:bodyPr/>
        <a:lstStyle/>
        <a:p>
          <a:r>
            <a:rPr lang="it-IT" dirty="0" smtClean="0">
              <a:latin typeface="Century Gothic" panose="020B0502020202020204" pitchFamily="34" charset="0"/>
            </a:rPr>
            <a:t>Effettuazione della verifica periodica</a:t>
          </a:r>
          <a:endParaRPr lang="it-IT" dirty="0">
            <a:latin typeface="Century Gothic" panose="020B0502020202020204" pitchFamily="34" charset="0"/>
          </a:endParaRPr>
        </a:p>
      </dgm:t>
    </dgm:pt>
    <dgm:pt modelId="{1068BC2B-7802-4A6F-8972-362B0303FC75}" type="parTrans" cxnId="{BBF92481-7573-4A26-A86C-20C017180DE6}">
      <dgm:prSet/>
      <dgm:spPr/>
      <dgm:t>
        <a:bodyPr/>
        <a:lstStyle/>
        <a:p>
          <a:endParaRPr lang="it-IT"/>
        </a:p>
      </dgm:t>
    </dgm:pt>
    <dgm:pt modelId="{1A699D3F-D41F-45F2-9294-5622557E26B3}" type="sibTrans" cxnId="{BBF92481-7573-4A26-A86C-20C017180DE6}">
      <dgm:prSet/>
      <dgm:spPr/>
      <dgm:t>
        <a:bodyPr/>
        <a:lstStyle/>
        <a:p>
          <a:endParaRPr lang="it-IT"/>
        </a:p>
      </dgm:t>
    </dgm:pt>
    <dgm:pt modelId="{81DD2229-5106-4A59-8A4E-1227996CBB00}">
      <dgm:prSet/>
      <dgm:spPr/>
      <dgm:t>
        <a:bodyPr/>
        <a:lstStyle/>
        <a:p>
          <a:r>
            <a:rPr lang="it-IT" dirty="0" smtClean="0">
              <a:latin typeface="Century Gothic" panose="020B0502020202020204" pitchFamily="34" charset="0"/>
            </a:rPr>
            <a:t>Rilascio del verbale di verifica periodica </a:t>
          </a:r>
          <a:endParaRPr lang="it-IT" dirty="0">
            <a:latin typeface="Century Gothic" panose="020B0502020202020204" pitchFamily="34" charset="0"/>
          </a:endParaRPr>
        </a:p>
      </dgm:t>
    </dgm:pt>
    <dgm:pt modelId="{6519D234-380B-47BA-BEED-04FCA3B5AC65}" type="parTrans" cxnId="{FAD2F1A3-297A-496F-B10C-967662BC0D14}">
      <dgm:prSet/>
      <dgm:spPr/>
      <dgm:t>
        <a:bodyPr/>
        <a:lstStyle/>
        <a:p>
          <a:endParaRPr lang="it-IT"/>
        </a:p>
      </dgm:t>
    </dgm:pt>
    <dgm:pt modelId="{0066D443-1C57-4F30-BD40-2B66E85E30B0}" type="sibTrans" cxnId="{FAD2F1A3-297A-496F-B10C-967662BC0D14}">
      <dgm:prSet/>
      <dgm:spPr/>
      <dgm:t>
        <a:bodyPr/>
        <a:lstStyle/>
        <a:p>
          <a:endParaRPr lang="it-IT"/>
        </a:p>
      </dgm:t>
    </dgm:pt>
    <dgm:pt modelId="{534A9B44-53DA-48B8-8484-272AAF50CF21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A3A2DF3-9AEB-455A-8BED-9FB01A7E678F}" type="pres">
      <dgm:prSet presAssocID="{E0718C2F-6CFE-40D3-9951-BEA59918A919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A64CF5A-C929-4FA4-B338-3648F8552875}" type="pres">
      <dgm:prSet presAssocID="{FEC1D09A-4832-4A99-A216-11147F66DA54}" presName="parSpace" presStyleCnt="0"/>
      <dgm:spPr/>
    </dgm:pt>
    <dgm:pt modelId="{E14325F1-555C-4BCC-9C1B-718F18EEDDCB}" type="pres">
      <dgm:prSet presAssocID="{AE2033D7-8748-4BF3-A205-A83C0EBEAA2D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40AF6B-21DF-44B6-A402-B0ECD5315AD6}" type="pres">
      <dgm:prSet presAssocID="{1A699D3F-D41F-45F2-9294-5622557E26B3}" presName="parSpace" presStyleCnt="0"/>
      <dgm:spPr/>
    </dgm:pt>
    <dgm:pt modelId="{9D00BC8D-8E08-4B68-A6F7-D65D0047B072}" type="pres">
      <dgm:prSet presAssocID="{81DD2229-5106-4A59-8A4E-1227996CBB00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DEA9620-1F86-4DAC-A8B6-5374D15870DD}" type="presOf" srcId="{81DD2229-5106-4A59-8A4E-1227996CBB00}" destId="{9D00BC8D-8E08-4B68-A6F7-D65D0047B072}" srcOrd="0" destOrd="0" presId="urn:microsoft.com/office/officeart/2005/8/layout/hChevron3"/>
    <dgm:cxn modelId="{FAD2F1A3-297A-496F-B10C-967662BC0D14}" srcId="{4EE7484D-223C-428C-A6E5-38756301087C}" destId="{81DD2229-5106-4A59-8A4E-1227996CBB00}" srcOrd="2" destOrd="0" parTransId="{6519D234-380B-47BA-BEED-04FCA3B5AC65}" sibTransId="{0066D443-1C57-4F30-BD40-2B66E85E30B0}"/>
    <dgm:cxn modelId="{715619AA-7EA6-4906-8E1A-B9A583A22E2E}" type="presOf" srcId="{AE2033D7-8748-4BF3-A205-A83C0EBEAA2D}" destId="{E14325F1-555C-4BCC-9C1B-718F18EEDDCB}" srcOrd="0" destOrd="0" presId="urn:microsoft.com/office/officeart/2005/8/layout/hChevron3"/>
    <dgm:cxn modelId="{FEB964B9-B87D-451E-9E46-2993DA1920E9}" type="presOf" srcId="{4EE7484D-223C-428C-A6E5-38756301087C}" destId="{534A9B44-53DA-48B8-8484-272AAF50CF21}" srcOrd="0" destOrd="0" presId="urn:microsoft.com/office/officeart/2005/8/layout/hChevron3"/>
    <dgm:cxn modelId="{BBF92481-7573-4A26-A86C-20C017180DE6}" srcId="{4EE7484D-223C-428C-A6E5-38756301087C}" destId="{AE2033D7-8748-4BF3-A205-A83C0EBEAA2D}" srcOrd="1" destOrd="0" parTransId="{1068BC2B-7802-4A6F-8972-362B0303FC75}" sibTransId="{1A699D3F-D41F-45F2-9294-5622557E26B3}"/>
    <dgm:cxn modelId="{3AA09757-E07D-4F24-80B4-F766D8BA7668}" srcId="{4EE7484D-223C-428C-A6E5-38756301087C}" destId="{E0718C2F-6CFE-40D3-9951-BEA59918A919}" srcOrd="0" destOrd="0" parTransId="{729085F3-D0B0-4FF2-BF6F-4F1E587FA498}" sibTransId="{FEC1D09A-4832-4A99-A216-11147F66DA54}"/>
    <dgm:cxn modelId="{1B169592-8889-4808-AFFC-85DEB2A332A4}" type="presOf" srcId="{E0718C2F-6CFE-40D3-9951-BEA59918A919}" destId="{EA3A2DF3-9AEB-455A-8BED-9FB01A7E678F}" srcOrd="0" destOrd="0" presId="urn:microsoft.com/office/officeart/2005/8/layout/hChevron3"/>
    <dgm:cxn modelId="{48E86198-996D-4743-A9B0-FD20A8DA37FD}" type="presParOf" srcId="{534A9B44-53DA-48B8-8484-272AAF50CF21}" destId="{EA3A2DF3-9AEB-455A-8BED-9FB01A7E678F}" srcOrd="0" destOrd="0" presId="urn:microsoft.com/office/officeart/2005/8/layout/hChevron3"/>
    <dgm:cxn modelId="{20A6B148-B646-4A26-84A7-15616E6D2039}" type="presParOf" srcId="{534A9B44-53DA-48B8-8484-272AAF50CF21}" destId="{0A64CF5A-C929-4FA4-B338-3648F8552875}" srcOrd="1" destOrd="0" presId="urn:microsoft.com/office/officeart/2005/8/layout/hChevron3"/>
    <dgm:cxn modelId="{6108D756-1366-419D-B825-E49FAE821052}" type="presParOf" srcId="{534A9B44-53DA-48B8-8484-272AAF50CF21}" destId="{E14325F1-555C-4BCC-9C1B-718F18EEDDCB}" srcOrd="2" destOrd="0" presId="urn:microsoft.com/office/officeart/2005/8/layout/hChevron3"/>
    <dgm:cxn modelId="{CA9FF375-3680-4721-A8B9-F66762E54025}" type="presParOf" srcId="{534A9B44-53DA-48B8-8484-272AAF50CF21}" destId="{B740AF6B-21DF-44B6-A402-B0ECD5315AD6}" srcOrd="3" destOrd="0" presId="urn:microsoft.com/office/officeart/2005/8/layout/hChevron3"/>
    <dgm:cxn modelId="{CF77815E-68CD-4003-A82C-BB8B4B87AC9B}" type="presParOf" srcId="{534A9B44-53DA-48B8-8484-272AAF50CF21}" destId="{9D00BC8D-8E08-4B68-A6F7-D65D0047B072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EE7484D-223C-428C-A6E5-38756301087C}" type="doc">
      <dgm:prSet loTypeId="urn:microsoft.com/office/officeart/2005/8/layout/hChevron3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t-IT"/>
        </a:p>
      </dgm:t>
    </dgm:pt>
    <dgm:pt modelId="{036C9255-B2A0-4267-9B57-EF07FEF34D77}" type="pres">
      <dgm:prSet presAssocID="{4EE7484D-223C-428C-A6E5-3875630108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</dgm:ptLst>
  <dgm:cxnLst>
    <dgm:cxn modelId="{ECB8520D-3712-4EDC-ACC4-5F1B5E03EC7E}" type="presOf" srcId="{4EE7484D-223C-428C-A6E5-38756301087C}" destId="{036C9255-B2A0-4267-9B57-EF07FEF34D77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86634-5998-4461-BE35-0357AF8FBE9C}">
      <dsp:nvSpPr>
        <dsp:cNvPr id="0" name=""/>
        <dsp:cNvSpPr/>
      </dsp:nvSpPr>
      <dsp:spPr>
        <a:xfrm>
          <a:off x="614" y="209534"/>
          <a:ext cx="2643020" cy="2050089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000" kern="1200" dirty="0"/>
        </a:p>
      </dsp:txBody>
      <dsp:txXfrm rot="16200000">
        <a:off x="-575620" y="785769"/>
        <a:ext cx="1681073" cy="528604"/>
      </dsp:txXfrm>
    </dsp:sp>
    <dsp:sp modelId="{C113B4FE-A7B7-43ED-87E4-9C0C66685982}">
      <dsp:nvSpPr>
        <dsp:cNvPr id="0" name=""/>
        <dsp:cNvSpPr/>
      </dsp:nvSpPr>
      <dsp:spPr>
        <a:xfrm>
          <a:off x="529218" y="209534"/>
          <a:ext cx="1969049" cy="20500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IMPIANTI CON POTENZA AL FOCOLARE &lt; 35 kW</a:t>
          </a:r>
          <a:endParaRPr lang="it-IT" sz="2200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29218" y="209534"/>
        <a:ext cx="1969049" cy="2050089"/>
      </dsp:txXfrm>
    </dsp:sp>
    <dsp:sp modelId="{D03CFF59-582A-456B-92EF-41576299B169}">
      <dsp:nvSpPr>
        <dsp:cNvPr id="0" name=""/>
        <dsp:cNvSpPr/>
      </dsp:nvSpPr>
      <dsp:spPr>
        <a:xfrm>
          <a:off x="2736139" y="209534"/>
          <a:ext cx="2643020" cy="2050089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000" kern="1200" dirty="0"/>
        </a:p>
      </dsp:txBody>
      <dsp:txXfrm rot="16200000">
        <a:off x="2159905" y="785769"/>
        <a:ext cx="1681073" cy="528604"/>
      </dsp:txXfrm>
    </dsp:sp>
    <dsp:sp modelId="{AD86ED6D-22A0-4004-AD75-01FDBB9F3FBC}">
      <dsp:nvSpPr>
        <dsp:cNvPr id="0" name=""/>
        <dsp:cNvSpPr/>
      </dsp:nvSpPr>
      <dsp:spPr>
        <a:xfrm rot="5400000">
          <a:off x="2583225" y="1740084"/>
          <a:ext cx="332259" cy="39645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C2671-F704-4BA3-93A3-3425B67AC15D}">
      <dsp:nvSpPr>
        <dsp:cNvPr id="0" name=""/>
        <dsp:cNvSpPr/>
      </dsp:nvSpPr>
      <dsp:spPr>
        <a:xfrm>
          <a:off x="3264743" y="209534"/>
          <a:ext cx="1969049" cy="20500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chemeClr val="accent3">
                  <a:lumMod val="75000"/>
                </a:schemeClr>
              </a:solidFill>
              <a:latin typeface="Century Gothic" panose="020B0502020202020204" pitchFamily="34" charset="0"/>
            </a:rPr>
            <a:t>IMPIANTI CON POTENZA AL FOCOLARE COMPRESA TRA 35 kW E 116 kW</a:t>
          </a:r>
          <a:endParaRPr lang="it-IT" sz="22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3264743" y="209534"/>
        <a:ext cx="1969049" cy="2050089"/>
      </dsp:txXfrm>
    </dsp:sp>
    <dsp:sp modelId="{6A314C19-7774-4549-871A-F36A3A77C97C}">
      <dsp:nvSpPr>
        <dsp:cNvPr id="0" name=""/>
        <dsp:cNvSpPr/>
      </dsp:nvSpPr>
      <dsp:spPr>
        <a:xfrm>
          <a:off x="5471665" y="209534"/>
          <a:ext cx="2643020" cy="2050089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1763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3000" kern="1200" dirty="0"/>
        </a:p>
      </dsp:txBody>
      <dsp:txXfrm rot="16200000">
        <a:off x="4895431" y="785769"/>
        <a:ext cx="1681073" cy="528604"/>
      </dsp:txXfrm>
    </dsp:sp>
    <dsp:sp modelId="{C4D975B8-8731-49B7-838D-11C640005691}">
      <dsp:nvSpPr>
        <dsp:cNvPr id="0" name=""/>
        <dsp:cNvSpPr/>
      </dsp:nvSpPr>
      <dsp:spPr>
        <a:xfrm rot="5400000">
          <a:off x="5318750" y="1740084"/>
          <a:ext cx="332259" cy="39645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1763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CBE87-353E-41AE-8827-8AB46BFA251E}">
      <dsp:nvSpPr>
        <dsp:cNvPr id="0" name=""/>
        <dsp:cNvSpPr/>
      </dsp:nvSpPr>
      <dsp:spPr>
        <a:xfrm>
          <a:off x="6000269" y="209534"/>
          <a:ext cx="1969049" cy="20500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5438" rIns="0" bIns="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b="1" kern="1200" dirty="0" smtClean="0">
              <a:solidFill>
                <a:srgbClr val="176319"/>
              </a:solidFill>
              <a:latin typeface="Century Gothic" panose="020B0502020202020204" pitchFamily="34" charset="0"/>
            </a:rPr>
            <a:t>IMPIANTI CON POTENZA AL FOCOLARE MAGGIORE DI 116 kW</a:t>
          </a:r>
          <a:endParaRPr lang="it-IT" sz="2200" kern="1200" dirty="0">
            <a:solidFill>
              <a:srgbClr val="176319"/>
            </a:solidFill>
          </a:endParaRPr>
        </a:p>
      </dsp:txBody>
      <dsp:txXfrm>
        <a:off x="6000269" y="209534"/>
        <a:ext cx="1969049" cy="205008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7F310E-DD48-4247-BEA6-42CF87710783}">
      <dsp:nvSpPr>
        <dsp:cNvPr id="0" name=""/>
        <dsp:cNvSpPr/>
      </dsp:nvSpPr>
      <dsp:spPr>
        <a:xfrm>
          <a:off x="-5911346" y="-904628"/>
          <a:ext cx="7037330" cy="7037330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84232E-984F-42DB-AE65-C84724C36948}">
      <dsp:nvSpPr>
        <dsp:cNvPr id="0" name=""/>
        <dsp:cNvSpPr/>
      </dsp:nvSpPr>
      <dsp:spPr>
        <a:xfrm>
          <a:off x="594896" y="401934"/>
          <a:ext cx="6714451" cy="80428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840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>
              <a:solidFill>
                <a:prstClr val="black"/>
              </a:solidFill>
              <a:latin typeface="Century Gothic" panose="020B0502020202020204" pitchFamily="34" charset="0"/>
            </a:rPr>
            <a:t>Effettua preliminarmente l’esame del progetto e, previo buon esito dello stesso, provvede successivamente all’accertamento della conformità al progetto approvato, sul luogo di impianto</a:t>
          </a:r>
          <a:endParaRPr lang="it-IT" sz="1500" kern="1200" dirty="0"/>
        </a:p>
      </dsp:txBody>
      <dsp:txXfrm>
        <a:off x="594896" y="401934"/>
        <a:ext cx="6714451" cy="804286"/>
      </dsp:txXfrm>
    </dsp:sp>
    <dsp:sp modelId="{66AA1F83-1EEE-43C2-9517-5A82CDEDB115}">
      <dsp:nvSpPr>
        <dsp:cNvPr id="0" name=""/>
        <dsp:cNvSpPr/>
      </dsp:nvSpPr>
      <dsp:spPr>
        <a:xfrm>
          <a:off x="86668" y="301398"/>
          <a:ext cx="1005358" cy="10053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59024D-5824-4174-A11C-90E42499FD26}">
      <dsp:nvSpPr>
        <dsp:cNvPr id="0" name=""/>
        <dsp:cNvSpPr/>
      </dsp:nvSpPr>
      <dsp:spPr>
        <a:xfrm>
          <a:off x="1050463" y="1608573"/>
          <a:ext cx="6264432" cy="80428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840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>
              <a:solidFill>
                <a:prstClr val="black"/>
              </a:solidFill>
              <a:latin typeface="Century Gothic" panose="020B0502020202020204" pitchFamily="34" charset="0"/>
            </a:rPr>
            <a:t>al fine di verificare lo stato di efficienza dei dispositivi di sicurezza, di protezione e di controllo, effettua le verifiche periodiche ogni 5 anni</a:t>
          </a:r>
          <a:endParaRPr lang="it-IT" sz="1500" kern="1200" dirty="0"/>
        </a:p>
      </dsp:txBody>
      <dsp:txXfrm>
        <a:off x="1050463" y="1608573"/>
        <a:ext cx="6264432" cy="804286"/>
      </dsp:txXfrm>
    </dsp:sp>
    <dsp:sp modelId="{B893520B-67B1-421E-9CE6-6AB70E5A52BE}">
      <dsp:nvSpPr>
        <dsp:cNvPr id="0" name=""/>
        <dsp:cNvSpPr/>
      </dsp:nvSpPr>
      <dsp:spPr>
        <a:xfrm>
          <a:off x="547784" y="1508037"/>
          <a:ext cx="1005358" cy="10053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A6950-2008-406C-B523-5E0A235BAD70}">
      <dsp:nvSpPr>
        <dsp:cNvPr id="0" name=""/>
        <dsp:cNvSpPr/>
      </dsp:nvSpPr>
      <dsp:spPr>
        <a:xfrm>
          <a:off x="1050463" y="2815212"/>
          <a:ext cx="6264432" cy="80428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840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>
              <a:solidFill>
                <a:prstClr val="black"/>
              </a:solidFill>
              <a:latin typeface="Century Gothic" panose="020B0502020202020204" pitchFamily="34" charset="0"/>
            </a:rPr>
            <a:t>Effettua le ispezioni finalizzate all’accertamento dei requisiti previsti in materia di prevenzione incendi </a:t>
          </a:r>
          <a:endParaRPr lang="it-IT" sz="1500" kern="1200" dirty="0"/>
        </a:p>
      </dsp:txBody>
      <dsp:txXfrm>
        <a:off x="1050463" y="2815212"/>
        <a:ext cx="6264432" cy="804286"/>
      </dsp:txXfrm>
    </dsp:sp>
    <dsp:sp modelId="{81C74AF5-7DCC-476B-A68F-D27B88F54154}">
      <dsp:nvSpPr>
        <dsp:cNvPr id="0" name=""/>
        <dsp:cNvSpPr/>
      </dsp:nvSpPr>
      <dsp:spPr>
        <a:xfrm>
          <a:off x="547784" y="2714676"/>
          <a:ext cx="1005358" cy="10053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5C6C01-48F3-4A5B-A357-D9E45DFA524E}">
      <dsp:nvSpPr>
        <dsp:cNvPr id="0" name=""/>
        <dsp:cNvSpPr/>
      </dsp:nvSpPr>
      <dsp:spPr>
        <a:xfrm>
          <a:off x="589347" y="4021851"/>
          <a:ext cx="6725548" cy="80428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8403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 smtClean="0">
              <a:solidFill>
                <a:prstClr val="black"/>
              </a:solidFill>
              <a:latin typeface="Century Gothic" panose="020B0502020202020204" pitchFamily="34" charset="0"/>
            </a:rPr>
            <a:t>Svolgono, secondo le rispettive competenze, le ispezioni previste in materia di efficienza energetica</a:t>
          </a:r>
          <a:endParaRPr lang="it-IT" sz="1500" kern="1200" dirty="0"/>
        </a:p>
      </dsp:txBody>
      <dsp:txXfrm>
        <a:off x="589347" y="4021851"/>
        <a:ext cx="6725548" cy="804286"/>
      </dsp:txXfrm>
    </dsp:sp>
    <dsp:sp modelId="{AF7A218C-AD61-4AF3-AC64-3912CE8228E6}">
      <dsp:nvSpPr>
        <dsp:cNvPr id="0" name=""/>
        <dsp:cNvSpPr/>
      </dsp:nvSpPr>
      <dsp:spPr>
        <a:xfrm>
          <a:off x="86668" y="3921316"/>
          <a:ext cx="1005358" cy="10053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D69C7B-963C-42C1-AE69-60355AE15A6F}">
      <dsp:nvSpPr>
        <dsp:cNvPr id="0" name=""/>
        <dsp:cNvSpPr/>
      </dsp:nvSpPr>
      <dsp:spPr>
        <a:xfrm>
          <a:off x="0" y="0"/>
          <a:ext cx="4092964" cy="8827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Numero e tipo vasi di espansione (aperto o chiuso)</a:t>
          </a:r>
          <a:endParaRPr lang="it-IT" sz="2000" kern="1200" dirty="0"/>
        </a:p>
      </dsp:txBody>
      <dsp:txXfrm>
        <a:off x="25855" y="25855"/>
        <a:ext cx="3140406" cy="831041"/>
      </dsp:txXfrm>
    </dsp:sp>
    <dsp:sp modelId="{6211A5BA-F730-4907-94C7-F0FD3FD148CD}">
      <dsp:nvSpPr>
        <dsp:cNvPr id="0" name=""/>
        <dsp:cNvSpPr/>
      </dsp:nvSpPr>
      <dsp:spPr>
        <a:xfrm>
          <a:off x="361143" y="1029876"/>
          <a:ext cx="4092964" cy="882751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>
              <a:latin typeface="+mn-lt"/>
            </a:rPr>
            <a:t>Dichiarazione CE di conformità o documentazione tecnica </a:t>
          </a:r>
          <a:endParaRPr lang="it-IT" sz="1800" kern="1200" dirty="0">
            <a:latin typeface="+mn-lt"/>
          </a:endParaRPr>
        </a:p>
      </dsp:txBody>
      <dsp:txXfrm>
        <a:off x="386998" y="1055731"/>
        <a:ext cx="3106321" cy="831041"/>
      </dsp:txXfrm>
    </dsp:sp>
    <dsp:sp modelId="{34EA3E1D-7101-426F-88D2-8AD89AB097AC}">
      <dsp:nvSpPr>
        <dsp:cNvPr id="0" name=""/>
        <dsp:cNvSpPr/>
      </dsp:nvSpPr>
      <dsp:spPr>
        <a:xfrm>
          <a:off x="722287" y="2059753"/>
          <a:ext cx="4092964" cy="882751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smtClean="0"/>
            <a:t>Verifica periodica?</a:t>
          </a:r>
          <a:endParaRPr lang="it-IT" sz="2800" kern="1200" dirty="0"/>
        </a:p>
      </dsp:txBody>
      <dsp:txXfrm>
        <a:off x="748142" y="2085608"/>
        <a:ext cx="3106321" cy="831041"/>
      </dsp:txXfrm>
    </dsp:sp>
    <dsp:sp modelId="{5F3BC6B9-6BBE-4C1E-8D92-A4A94CCAE889}">
      <dsp:nvSpPr>
        <dsp:cNvPr id="0" name=""/>
        <dsp:cNvSpPr/>
      </dsp:nvSpPr>
      <dsp:spPr>
        <a:xfrm>
          <a:off x="3519175" y="669419"/>
          <a:ext cx="573788" cy="57378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3648277" y="669419"/>
        <a:ext cx="315584" cy="431775"/>
      </dsp:txXfrm>
    </dsp:sp>
    <dsp:sp modelId="{212CB000-27C0-4BC4-9416-0BD22FF2CA7B}">
      <dsp:nvSpPr>
        <dsp:cNvPr id="0" name=""/>
        <dsp:cNvSpPr/>
      </dsp:nvSpPr>
      <dsp:spPr>
        <a:xfrm>
          <a:off x="3880319" y="1693411"/>
          <a:ext cx="573788" cy="57378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600" kern="1200"/>
        </a:p>
      </dsp:txBody>
      <dsp:txXfrm>
        <a:off x="4009421" y="1693411"/>
        <a:ext cx="315584" cy="4317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24FB1-7E4C-4D7C-BF1B-764D20D67DEC}">
      <dsp:nvSpPr>
        <dsp:cNvPr id="0" name=""/>
        <dsp:cNvSpPr/>
      </dsp:nvSpPr>
      <dsp:spPr>
        <a:xfrm rot="5400000">
          <a:off x="4979421" y="-1848077"/>
          <a:ext cx="1264503" cy="528157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entury Gothic" panose="020B0502020202020204" pitchFamily="34" charset="0"/>
            </a:rPr>
            <a:t>E il professionista iscritto agli albi professionali, secondo la specifica competenza tecnica richiesta. </a:t>
          </a:r>
          <a:endParaRPr lang="it-IT" sz="1600" kern="1200" dirty="0">
            <a:latin typeface="Century Gothic" panose="020B0502020202020204" pitchFamily="34" charset="0"/>
          </a:endParaRPr>
        </a:p>
      </dsp:txBody>
      <dsp:txXfrm rot="-5400000">
        <a:off x="2970886" y="222186"/>
        <a:ext cx="5219846" cy="1141047"/>
      </dsp:txXfrm>
    </dsp:sp>
    <dsp:sp modelId="{B7334634-0B23-4350-8307-32A78A54B605}">
      <dsp:nvSpPr>
        <dsp:cNvPr id="0" name=""/>
        <dsp:cNvSpPr/>
      </dsp:nvSpPr>
      <dsp:spPr>
        <a:xfrm>
          <a:off x="0" y="8"/>
          <a:ext cx="2970885" cy="15806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entury Gothic" panose="020B0502020202020204" pitchFamily="34" charset="0"/>
            </a:rPr>
            <a:t>Progettista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77160" y="77168"/>
        <a:ext cx="2816565" cy="1426309"/>
      </dsp:txXfrm>
    </dsp:sp>
    <dsp:sp modelId="{9B40DA73-78DE-46BD-84D1-8AF585F07B38}">
      <dsp:nvSpPr>
        <dsp:cNvPr id="0" name=""/>
        <dsp:cNvSpPr/>
      </dsp:nvSpPr>
      <dsp:spPr>
        <a:xfrm rot="5400000">
          <a:off x="4979421" y="-188417"/>
          <a:ext cx="1264503" cy="5281574"/>
        </a:xfrm>
        <a:prstGeom prst="round2SameRect">
          <a:avLst/>
        </a:prstGeom>
        <a:solidFill>
          <a:schemeClr val="accent3">
            <a:tint val="40000"/>
            <a:alpha val="90000"/>
            <a:hueOff val="5358427"/>
            <a:satOff val="-6896"/>
            <a:lumOff val="-53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5358427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entury Gothic" panose="020B0502020202020204" pitchFamily="34" charset="0"/>
            </a:rPr>
            <a:t>E’ la persona incaricata</a:t>
          </a:r>
          <a:r>
            <a:rPr lang="it-IT" sz="1600" b="1" kern="1200" dirty="0" smtClean="0">
              <a:latin typeface="Century Gothic" panose="020B0502020202020204" pitchFamily="34" charset="0"/>
            </a:rPr>
            <a:t> </a:t>
          </a:r>
          <a:r>
            <a:rPr lang="it-IT" sz="1600" kern="1200" dirty="0" smtClean="0">
              <a:latin typeface="Century Gothic" panose="020B0502020202020204" pitchFamily="34" charset="0"/>
            </a:rPr>
            <a:t>dell’installazione della caldaia. È un’Impresa di installazione impianti iscritta in Camera di Commercio. </a:t>
          </a:r>
          <a:endParaRPr lang="it-IT" sz="1600" kern="1200" dirty="0">
            <a:latin typeface="Century Gothic" panose="020B0502020202020204" pitchFamily="34" charset="0"/>
          </a:endParaRPr>
        </a:p>
      </dsp:txBody>
      <dsp:txXfrm rot="-5400000">
        <a:off x="2970886" y="1881846"/>
        <a:ext cx="5219846" cy="1141047"/>
      </dsp:txXfrm>
    </dsp:sp>
    <dsp:sp modelId="{E7E94450-30CC-46C5-BBA4-2A1DBF6AEAF3}">
      <dsp:nvSpPr>
        <dsp:cNvPr id="0" name=""/>
        <dsp:cNvSpPr/>
      </dsp:nvSpPr>
      <dsp:spPr>
        <a:xfrm>
          <a:off x="0" y="1662055"/>
          <a:ext cx="2970885" cy="1580629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entury Gothic" panose="020B0502020202020204" pitchFamily="34" charset="0"/>
            </a:rPr>
            <a:t>Installatore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77160" y="1739215"/>
        <a:ext cx="2816565" cy="1426309"/>
      </dsp:txXfrm>
    </dsp:sp>
    <dsp:sp modelId="{4E1E03A1-684F-4933-B486-6CCFAC1373F4}">
      <dsp:nvSpPr>
        <dsp:cNvPr id="0" name=""/>
        <dsp:cNvSpPr/>
      </dsp:nvSpPr>
      <dsp:spPr>
        <a:xfrm rot="5400000">
          <a:off x="4979421" y="1471243"/>
          <a:ext cx="1264503" cy="5281574"/>
        </a:xfrm>
        <a:prstGeom prst="round2Same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entury Gothic" panose="020B0502020202020204" pitchFamily="34" charset="0"/>
            </a:rPr>
            <a:t>E’ Impresa iscritta in Camera di Commercio, con competenza specifica per operare su impianti termici.</a:t>
          </a:r>
          <a:endParaRPr lang="it-IT" sz="1600" kern="1200" dirty="0">
            <a:latin typeface="Century Gothic" panose="020B0502020202020204" pitchFamily="34" charset="0"/>
          </a:endParaRPr>
        </a:p>
      </dsp:txBody>
      <dsp:txXfrm rot="-5400000">
        <a:off x="2970886" y="3541506"/>
        <a:ext cx="5219846" cy="1141047"/>
      </dsp:txXfrm>
    </dsp:sp>
    <dsp:sp modelId="{71253CC3-F8F0-41B9-B3DE-B17F6739749B}">
      <dsp:nvSpPr>
        <dsp:cNvPr id="0" name=""/>
        <dsp:cNvSpPr/>
      </dsp:nvSpPr>
      <dsp:spPr>
        <a:xfrm>
          <a:off x="0" y="3321716"/>
          <a:ext cx="2970885" cy="1580629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entury Gothic" panose="020B0502020202020204" pitchFamily="34" charset="0"/>
            </a:rPr>
            <a:t>Ditta di manutenzione specializzata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77160" y="3398876"/>
        <a:ext cx="2816565" cy="14263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24FB1-7E4C-4D7C-BF1B-764D20D67DEC}">
      <dsp:nvSpPr>
        <dsp:cNvPr id="0" name=""/>
        <dsp:cNvSpPr/>
      </dsp:nvSpPr>
      <dsp:spPr>
        <a:xfrm rot="5400000">
          <a:off x="4825316" y="-1705682"/>
          <a:ext cx="1449835" cy="5223749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entury Gothic" panose="020B0502020202020204" pitchFamily="34" charset="0"/>
            </a:rPr>
            <a:t>E’ il proprietario dell’impianto o, in caso di locazione, l’inquilino.</a:t>
          </a:r>
          <a:endParaRPr lang="it-IT" sz="1600" kern="1200" dirty="0">
            <a:latin typeface="Century Gothic" panose="020B0502020202020204" pitchFamily="34" charset="0"/>
          </a:endParaRPr>
        </a:p>
      </dsp:txBody>
      <dsp:txXfrm rot="-5400000">
        <a:off x="2938360" y="252049"/>
        <a:ext cx="5152974" cy="1308285"/>
      </dsp:txXfrm>
    </dsp:sp>
    <dsp:sp modelId="{B7334634-0B23-4350-8307-32A78A54B605}">
      <dsp:nvSpPr>
        <dsp:cNvPr id="0" name=""/>
        <dsp:cNvSpPr/>
      </dsp:nvSpPr>
      <dsp:spPr>
        <a:xfrm>
          <a:off x="0" y="45"/>
          <a:ext cx="2938359" cy="181229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entury Gothic" panose="020B0502020202020204" pitchFamily="34" charset="0"/>
            </a:rPr>
            <a:t>Responsabile dell’impianto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88469" y="88514"/>
        <a:ext cx="2761421" cy="1635356"/>
      </dsp:txXfrm>
    </dsp:sp>
    <dsp:sp modelId="{4E1E03A1-684F-4933-B486-6CCFAC1373F4}">
      <dsp:nvSpPr>
        <dsp:cNvPr id="0" name=""/>
        <dsp:cNvSpPr/>
      </dsp:nvSpPr>
      <dsp:spPr>
        <a:xfrm rot="5400000">
          <a:off x="4825316" y="197226"/>
          <a:ext cx="1449835" cy="5223749"/>
        </a:xfrm>
        <a:prstGeom prst="round2SameRect">
          <a:avLst/>
        </a:prstGeom>
        <a:solidFill>
          <a:schemeClr val="accent4">
            <a:tint val="40000"/>
            <a:alpha val="90000"/>
            <a:hueOff val="-3945710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10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600" kern="1200" dirty="0" smtClean="0">
              <a:latin typeface="Century Gothic" panose="020B0502020202020204" pitchFamily="34" charset="0"/>
            </a:rPr>
            <a:t>E’ la persona fisica o giuridica che, essendo in possesso dei requisiti previsti dalle normative vigenti è delegata dal proprietario ad assumere la responsabilità dell’esercizio della centrale termica</a:t>
          </a:r>
          <a:endParaRPr lang="it-IT" sz="1600" kern="1200" dirty="0">
            <a:latin typeface="Century Gothic" panose="020B0502020202020204" pitchFamily="34" charset="0"/>
          </a:endParaRPr>
        </a:p>
      </dsp:txBody>
      <dsp:txXfrm rot="-5400000">
        <a:off x="2938360" y="2154958"/>
        <a:ext cx="5152974" cy="1308285"/>
      </dsp:txXfrm>
    </dsp:sp>
    <dsp:sp modelId="{71253CC3-F8F0-41B9-B3DE-B17F6739749B}">
      <dsp:nvSpPr>
        <dsp:cNvPr id="0" name=""/>
        <dsp:cNvSpPr/>
      </dsp:nvSpPr>
      <dsp:spPr>
        <a:xfrm>
          <a:off x="0" y="1902954"/>
          <a:ext cx="2938359" cy="1812294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latin typeface="Century Gothic" panose="020B0502020202020204" pitchFamily="34" charset="0"/>
            </a:rPr>
            <a:t>Terzo responsabile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88469" y="1991423"/>
        <a:ext cx="2761421" cy="16353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734B47-BAF5-4AB5-B683-514464D31FDF}">
      <dsp:nvSpPr>
        <dsp:cNvPr id="0" name=""/>
        <dsp:cNvSpPr/>
      </dsp:nvSpPr>
      <dsp:spPr>
        <a:xfrm>
          <a:off x="0" y="399843"/>
          <a:ext cx="3276068" cy="2203991"/>
        </a:xfrm>
        <a:prstGeom prst="homePlat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Progettazione da parte di Tecnico abilitato 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0" y="399843"/>
        <a:ext cx="2725070" cy="2203991"/>
      </dsp:txXfrm>
    </dsp:sp>
    <dsp:sp modelId="{C6DD1A39-D2AE-4BB7-90D6-C1350449F9FF}">
      <dsp:nvSpPr>
        <dsp:cNvPr id="0" name=""/>
        <dsp:cNvSpPr/>
      </dsp:nvSpPr>
      <dsp:spPr>
        <a:xfrm>
          <a:off x="2176963" y="399843"/>
          <a:ext cx="5509979" cy="2203991"/>
        </a:xfrm>
        <a:prstGeom prst="chevron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>
              <a:latin typeface="Century Gothic" panose="020B0502020202020204" pitchFamily="34" charset="0"/>
            </a:rPr>
            <a:t>Trasmissione ad INAIL, tramite portale CIVA, del progetto, che ne accerta la conformità e attribuisce il numero di matricola all’impianto</a:t>
          </a:r>
          <a:endParaRPr lang="it-IT" sz="2100" kern="1200" dirty="0">
            <a:latin typeface="Century Gothic" panose="020B0502020202020204" pitchFamily="34" charset="0"/>
          </a:endParaRPr>
        </a:p>
      </dsp:txBody>
      <dsp:txXfrm>
        <a:off x="3278959" y="399843"/>
        <a:ext cx="3305988" cy="22039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0DC1CD-C23B-4E04-B4C3-555A6A9B2CFD}">
      <dsp:nvSpPr>
        <dsp:cNvPr id="0" name=""/>
        <dsp:cNvSpPr/>
      </dsp:nvSpPr>
      <dsp:spPr>
        <a:xfrm>
          <a:off x="862" y="1023655"/>
          <a:ext cx="4887359" cy="2016688"/>
        </a:xfrm>
        <a:prstGeom prst="homePlate">
          <a:avLst/>
        </a:prstGeom>
        <a:solidFill>
          <a:srgbClr val="BDCD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Installazione degli impianti eseguita a regola d’arte da una ditta specializzata e nel rispetto del progetto approvato da INAIL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862" y="1023655"/>
        <a:ext cx="4383187" cy="2016688"/>
      </dsp:txXfrm>
    </dsp:sp>
    <dsp:sp modelId="{1D5E4DBC-2689-4DB4-B531-7F37186EB467}">
      <dsp:nvSpPr>
        <dsp:cNvPr id="0" name=""/>
        <dsp:cNvSpPr/>
      </dsp:nvSpPr>
      <dsp:spPr>
        <a:xfrm>
          <a:off x="3915535" y="1030323"/>
          <a:ext cx="4060444" cy="2021592"/>
        </a:xfrm>
        <a:prstGeom prst="chevron">
          <a:avLst/>
        </a:prstGeom>
        <a:solidFill>
          <a:srgbClr val="BDD3A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Rilascio della Dichiarazione di Conformità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4926331" y="1030323"/>
        <a:ext cx="2038852" cy="2021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115A2-0E97-44EB-9084-510B6C29E7BC}">
      <dsp:nvSpPr>
        <dsp:cNvPr id="0" name=""/>
        <dsp:cNvSpPr/>
      </dsp:nvSpPr>
      <dsp:spPr>
        <a:xfrm>
          <a:off x="0" y="1071921"/>
          <a:ext cx="4598519" cy="1839407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Richiesta telematica ad INAIL (portale CIVA) per la verifica impianto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(Verifica di messa in servizio)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0" y="1071921"/>
        <a:ext cx="4138667" cy="1839407"/>
      </dsp:txXfrm>
    </dsp:sp>
    <dsp:sp modelId="{F73CEB5F-467B-464E-AD64-48C77D68B208}">
      <dsp:nvSpPr>
        <dsp:cNvPr id="0" name=""/>
        <dsp:cNvSpPr/>
      </dsp:nvSpPr>
      <dsp:spPr>
        <a:xfrm>
          <a:off x="3691767" y="1069364"/>
          <a:ext cx="4598519" cy="1839407"/>
        </a:xfrm>
        <a:prstGeom prst="chevron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77343" rIns="38672" bIns="77343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900" kern="1200" dirty="0" smtClean="0">
              <a:latin typeface="Century Gothic" panose="020B0502020202020204" pitchFamily="34" charset="0"/>
            </a:rPr>
            <a:t>Verifica INAIL e rilascio del libretto matricolare</a:t>
          </a:r>
          <a:endParaRPr lang="it-IT" sz="2900" kern="1200" dirty="0">
            <a:latin typeface="Century Gothic" panose="020B0502020202020204" pitchFamily="34" charset="0"/>
          </a:endParaRPr>
        </a:p>
      </dsp:txBody>
      <dsp:txXfrm>
        <a:off x="4611471" y="1069364"/>
        <a:ext cx="2759112" cy="18394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BB9A2-78D8-410F-BCC0-D329CEBA0BE0}">
      <dsp:nvSpPr>
        <dsp:cNvPr id="0" name=""/>
        <dsp:cNvSpPr/>
      </dsp:nvSpPr>
      <dsp:spPr>
        <a:xfrm>
          <a:off x="6569" y="1278787"/>
          <a:ext cx="4664429" cy="1506424"/>
        </a:xfrm>
        <a:prstGeom prst="homePlate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Manutenzione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come prevista da libretto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di uso e manutenzione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6569" y="1278787"/>
        <a:ext cx="4287823" cy="1506424"/>
      </dsp:txXfrm>
    </dsp:sp>
    <dsp:sp modelId="{4288ED8E-4015-412B-963A-E2C0C5A4539C}">
      <dsp:nvSpPr>
        <dsp:cNvPr id="0" name=""/>
        <dsp:cNvSpPr/>
      </dsp:nvSpPr>
      <dsp:spPr>
        <a:xfrm>
          <a:off x="3738113" y="1296372"/>
          <a:ext cx="4664429" cy="1471254"/>
        </a:xfrm>
        <a:prstGeom prst="chevron">
          <a:avLst/>
        </a:prstGeom>
        <a:solidFill>
          <a:schemeClr val="accent4">
            <a:shade val="80000"/>
            <a:hueOff val="-176558"/>
            <a:satOff val="-4365"/>
            <a:lumOff val="249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Rapporti di manutenzione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4473740" y="1296372"/>
        <a:ext cx="3193175" cy="14712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A2DF3-9AEB-455A-8BED-9FB01A7E678F}">
      <dsp:nvSpPr>
        <dsp:cNvPr id="0" name=""/>
        <dsp:cNvSpPr/>
      </dsp:nvSpPr>
      <dsp:spPr>
        <a:xfrm>
          <a:off x="3695" y="1385713"/>
          <a:ext cx="3231431" cy="129257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>
              <a:latin typeface="Century Gothic" panose="020B0502020202020204" pitchFamily="34" charset="0"/>
            </a:rPr>
            <a:t>Richiesta di verifica periodica quinquennale</a:t>
          </a:r>
          <a:endParaRPr lang="it-IT" sz="2000" kern="1200" dirty="0">
            <a:latin typeface="Century Gothic" panose="020B0502020202020204" pitchFamily="34" charset="0"/>
          </a:endParaRPr>
        </a:p>
      </dsp:txBody>
      <dsp:txXfrm>
        <a:off x="3695" y="1385713"/>
        <a:ext cx="2908288" cy="1292572"/>
      </dsp:txXfrm>
    </dsp:sp>
    <dsp:sp modelId="{E14325F1-555C-4BCC-9C1B-718F18EEDDCB}">
      <dsp:nvSpPr>
        <dsp:cNvPr id="0" name=""/>
        <dsp:cNvSpPr/>
      </dsp:nvSpPr>
      <dsp:spPr>
        <a:xfrm>
          <a:off x="2588840" y="1385713"/>
          <a:ext cx="3231431" cy="1292572"/>
        </a:xfrm>
        <a:prstGeom prst="chevron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>
              <a:latin typeface="Century Gothic" panose="020B0502020202020204" pitchFamily="34" charset="0"/>
            </a:rPr>
            <a:t>Effettuazione della verifica periodica</a:t>
          </a:r>
          <a:endParaRPr lang="it-IT" sz="2100" kern="1200" dirty="0">
            <a:latin typeface="Century Gothic" panose="020B0502020202020204" pitchFamily="34" charset="0"/>
          </a:endParaRPr>
        </a:p>
      </dsp:txBody>
      <dsp:txXfrm>
        <a:off x="3235126" y="1385713"/>
        <a:ext cx="1938859" cy="1292572"/>
      </dsp:txXfrm>
    </dsp:sp>
    <dsp:sp modelId="{9D00BC8D-8E08-4B68-A6F7-D65D0047B072}">
      <dsp:nvSpPr>
        <dsp:cNvPr id="0" name=""/>
        <dsp:cNvSpPr/>
      </dsp:nvSpPr>
      <dsp:spPr>
        <a:xfrm>
          <a:off x="5173985" y="1385713"/>
          <a:ext cx="3231431" cy="1292572"/>
        </a:xfrm>
        <a:prstGeom prst="chevr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100" kern="1200" dirty="0" smtClean="0">
              <a:latin typeface="Century Gothic" panose="020B0502020202020204" pitchFamily="34" charset="0"/>
            </a:rPr>
            <a:t>Rilascio del verbale di verifica periodica </a:t>
          </a:r>
          <a:endParaRPr lang="it-IT" sz="2100" kern="1200" dirty="0">
            <a:latin typeface="Century Gothic" panose="020B0502020202020204" pitchFamily="34" charset="0"/>
          </a:endParaRPr>
        </a:p>
      </dsp:txBody>
      <dsp:txXfrm>
        <a:off x="5820271" y="1385713"/>
        <a:ext cx="1938859" cy="12925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82A40-ACDA-445D-B1C5-4EFD531616C3}" type="datetimeFigureOut">
              <a:rPr lang="it-IT" smtClean="0"/>
              <a:t>18/04/2025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ACB23-0967-4B27-8519-FCAE379A97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555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0A41D572-CBE4-4829-89CF-E92F89110008}" type="datetimeFigureOut">
              <a:rPr lang="it-IT" smtClean="0"/>
              <a:pPr/>
              <a:t>18/04/2025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6CCEE394-4AAD-4698-9AA6-034776FE321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70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3601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0369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99210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438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4548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4601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1334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800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4718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070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2682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223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578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6741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6188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2826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3574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598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107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45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75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77AD5-84A8-46DB-A323-4F65CE6A4105}" type="datetimeFigureOut">
              <a:rPr lang="it-IT" smtClean="0"/>
              <a:t>18/04/2025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A3AC-7F2E-4C82-85CD-E6DF34D85B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899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36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90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6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microsoft.com/office/2007/relationships/hdphoto" Target="../media/hdphoto2.wdp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/>
          <p:cNvPicPr>
            <a:picLocks noChangeAspect="1"/>
          </p:cNvPicPr>
          <p:nvPr userDrawn="1"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aturation sa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195" b="-39195"/>
          <a:stretch/>
        </p:blipFill>
        <p:spPr>
          <a:xfrm>
            <a:off x="323588" y="3240000"/>
            <a:ext cx="8490418" cy="5382199"/>
          </a:xfrm>
          <a:prstGeom prst="rect">
            <a:avLst/>
          </a:prstGeom>
        </p:spPr>
      </p:pic>
      <p:sp>
        <p:nvSpPr>
          <p:cNvPr id="22" name="CasellaDiTesto 21"/>
          <p:cNvSpPr txBox="1"/>
          <p:nvPr userDrawn="1"/>
        </p:nvSpPr>
        <p:spPr>
          <a:xfrm>
            <a:off x="328874" y="332049"/>
            <a:ext cx="8485131" cy="618448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14" name="Gruppo 12"/>
          <p:cNvGrpSpPr/>
          <p:nvPr userDrawn="1"/>
        </p:nvGrpSpPr>
        <p:grpSpPr>
          <a:xfrm>
            <a:off x="-6351" y="-3176"/>
            <a:ext cx="9162004" cy="6867001"/>
            <a:chOff x="-6351" y="-3176"/>
            <a:chExt cx="9162004" cy="6867001"/>
          </a:xfrm>
        </p:grpSpPr>
        <p:sp>
          <p:nvSpPr>
            <p:cNvPr id="15" name="Rettangolo 1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6" name="Rettangolo 15"/>
            <p:cNvSpPr/>
            <p:nvPr/>
          </p:nvSpPr>
          <p:spPr>
            <a:xfrm>
              <a:off x="-635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" name="Rettangolo 1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8" name="Rettangolo 1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" name="Immagine 19" descr="ATS_ValPadana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286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12"/>
          <p:cNvGrpSpPr/>
          <p:nvPr userDrawn="1"/>
        </p:nvGrpSpPr>
        <p:grpSpPr>
          <a:xfrm>
            <a:off x="-6351" y="-3176"/>
            <a:ext cx="9162004" cy="6867001"/>
            <a:chOff x="-6351" y="-3176"/>
            <a:chExt cx="9162004" cy="6867001"/>
          </a:xfrm>
        </p:grpSpPr>
        <p:sp>
          <p:nvSpPr>
            <p:cNvPr id="9" name="Rettangolo 8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-635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4" name="Immagine 13" descr="ATS_ValPadana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667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75" y="344119"/>
            <a:ext cx="8491552" cy="6172409"/>
          </a:xfrm>
          <a:prstGeom prst="rect">
            <a:avLst/>
          </a:prstGeom>
        </p:spPr>
      </p:pic>
      <p:grpSp>
        <p:nvGrpSpPr>
          <p:cNvPr id="7" name="Gruppo 12"/>
          <p:cNvGrpSpPr/>
          <p:nvPr userDrawn="1"/>
        </p:nvGrpSpPr>
        <p:grpSpPr>
          <a:xfrm>
            <a:off x="-6351" y="-3176"/>
            <a:ext cx="9162004" cy="6867001"/>
            <a:chOff x="-6351" y="-3176"/>
            <a:chExt cx="9162004" cy="6867001"/>
          </a:xfrm>
        </p:grpSpPr>
        <p:sp>
          <p:nvSpPr>
            <p:cNvPr id="8" name="Rettangolo 7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-635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" name="Immagine 12" descr="ATS_ValPadana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5" name="CasellaDiTesto 14"/>
          <p:cNvSpPr txBox="1"/>
          <p:nvPr userDrawn="1"/>
        </p:nvSpPr>
        <p:spPr>
          <a:xfrm>
            <a:off x="328875" y="332049"/>
            <a:ext cx="8491552" cy="6184479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8407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9087"/>
          <a:stretch/>
        </p:blipFill>
        <p:spPr>
          <a:xfrm>
            <a:off x="328875" y="332049"/>
            <a:ext cx="8491552" cy="6192000"/>
          </a:xfrm>
          <a:prstGeom prst="rect">
            <a:avLst/>
          </a:prstGeom>
        </p:spPr>
      </p:pic>
      <p:sp>
        <p:nvSpPr>
          <p:cNvPr id="15" name="CasellaDiTesto 14"/>
          <p:cNvSpPr txBox="1"/>
          <p:nvPr userDrawn="1"/>
        </p:nvSpPr>
        <p:spPr>
          <a:xfrm>
            <a:off x="328875" y="332049"/>
            <a:ext cx="8491552" cy="6184480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grpSp>
        <p:nvGrpSpPr>
          <p:cNvPr id="7" name="Gruppo 12"/>
          <p:cNvGrpSpPr/>
          <p:nvPr userDrawn="1"/>
        </p:nvGrpSpPr>
        <p:grpSpPr>
          <a:xfrm>
            <a:off x="-6351" y="-3176"/>
            <a:ext cx="9162004" cy="6867001"/>
            <a:chOff x="-6351" y="-3176"/>
            <a:chExt cx="9162004" cy="6867001"/>
          </a:xfrm>
        </p:grpSpPr>
        <p:sp>
          <p:nvSpPr>
            <p:cNvPr id="8" name="Rettangolo 7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-635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" name="Immagine 12" descr="ATS_ValPadana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265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93072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12"/>
          <p:cNvGrpSpPr/>
          <p:nvPr userDrawn="1"/>
        </p:nvGrpSpPr>
        <p:grpSpPr>
          <a:xfrm>
            <a:off x="-6351" y="-3175"/>
            <a:ext cx="9162004" cy="6867001"/>
            <a:chOff x="-6351" y="-3176"/>
            <a:chExt cx="9162004" cy="6867001"/>
          </a:xfrm>
        </p:grpSpPr>
        <p:sp>
          <p:nvSpPr>
            <p:cNvPr id="9" name="Rettangolo 8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-635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12" name="Rettangolo 11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pic>
          <p:nvPicPr>
            <p:cNvPr id="14" name="Immagine 13" descr="ATS_ValPadana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385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s-valpadana.it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\\atsvp.net\dati\DIP_IPS\Impiantistica\PUBBLICA\2024_DGR%20438\spsal.impiantistica@ats-valpadana.it" TargetMode="External"/><Relationship Id="rId4" Type="http://schemas.openxmlformats.org/officeDocument/2006/relationships/hyperlink" Target="https://www.ats-valpadana.it/impianti-e-verifich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6858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0000FF"/>
                </a:solidFill>
                <a:latin typeface="Century Gothic" pitchFamily="34" charset="0"/>
              </a:rPr>
              <a:t> </a:t>
            </a:r>
            <a:br>
              <a:rPr lang="it-IT" sz="3600" b="1" dirty="0" smtClean="0">
                <a:solidFill>
                  <a:srgbClr val="0000FF"/>
                </a:solidFill>
                <a:latin typeface="Century Gothic" pitchFamily="34" charset="0"/>
              </a:rPr>
            </a:br>
            <a:endParaRPr lang="it-IT" sz="3600" b="1" dirty="0">
              <a:latin typeface="Calibri" panose="020F0502020204030204" pitchFamily="34" charset="0"/>
              <a:cs typeface="Century Gothic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4161" y="1395863"/>
            <a:ext cx="848520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AACC00"/>
                </a:solidFill>
                <a:latin typeface="Century Gothic" panose="020B0502020202020204" pitchFamily="34" charset="0"/>
              </a:rPr>
              <a:t>IMPIANTI DI RISCALDAMENTO CON OBBLIGO DI DENUNCIA E </a:t>
            </a:r>
            <a:r>
              <a:rPr lang="it-IT" sz="3200" b="1" dirty="0" smtClean="0">
                <a:solidFill>
                  <a:srgbClr val="AACC00"/>
                </a:solidFill>
                <a:latin typeface="Century Gothic" panose="020B0502020202020204" pitchFamily="34" charset="0"/>
              </a:rPr>
              <a:t>VERIFICA</a:t>
            </a:r>
          </a:p>
          <a:p>
            <a:pPr algn="ctr"/>
            <a:endParaRPr lang="it-IT" sz="2000" b="1" dirty="0" smtClean="0">
              <a:solidFill>
                <a:srgbClr val="26A629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it-IT" b="1" dirty="0" smtClean="0">
                <a:solidFill>
                  <a:srgbClr val="176319"/>
                </a:solidFill>
              </a:rPr>
              <a:t>Crema</a:t>
            </a:r>
            <a:r>
              <a:rPr lang="it-IT" b="1" dirty="0">
                <a:solidFill>
                  <a:srgbClr val="176319"/>
                </a:solidFill>
              </a:rPr>
              <a:t>, 28 </a:t>
            </a:r>
            <a:r>
              <a:rPr lang="it-IT" b="1" dirty="0" smtClean="0">
                <a:solidFill>
                  <a:srgbClr val="176319"/>
                </a:solidFill>
              </a:rPr>
              <a:t>Aprile 2025 - Giornata </a:t>
            </a:r>
            <a:r>
              <a:rPr lang="it-IT" b="1" dirty="0">
                <a:solidFill>
                  <a:srgbClr val="176319"/>
                </a:solidFill>
              </a:rPr>
              <a:t>mondiale della Sicurezza e della Salute sul Lavoro</a:t>
            </a:r>
          </a:p>
          <a:p>
            <a:pPr algn="ctr"/>
            <a:r>
              <a:rPr lang="it-IT" sz="2000" dirty="0" smtClean="0">
                <a:solidFill>
                  <a:srgbClr val="176319"/>
                </a:solidFill>
              </a:rPr>
              <a:t>SC </a:t>
            </a:r>
            <a:r>
              <a:rPr lang="it-IT" sz="2000" dirty="0">
                <a:solidFill>
                  <a:srgbClr val="176319"/>
                </a:solidFill>
              </a:rPr>
              <a:t>PSAL – SS Impiantistica </a:t>
            </a:r>
            <a:r>
              <a:rPr lang="it-IT" sz="2000" dirty="0" smtClean="0">
                <a:solidFill>
                  <a:srgbClr val="176319"/>
                </a:solidFill>
              </a:rPr>
              <a:t>    ATS </a:t>
            </a:r>
            <a:r>
              <a:rPr lang="it-IT" sz="2000" dirty="0">
                <a:solidFill>
                  <a:srgbClr val="176319"/>
                </a:solidFill>
              </a:rPr>
              <a:t>della Val Padana</a:t>
            </a:r>
          </a:p>
          <a:p>
            <a:pPr algn="ctr"/>
            <a:endParaRPr lang="it-IT" sz="20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59326" y="3566370"/>
            <a:ext cx="8224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Dott.ssa Anna Marinella Firmi – Direttore Dipartimento IPS e Direttore SC PSAL</a:t>
            </a:r>
          </a:p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Ing. Matteo Boniatti – Responsabile SS Impiantistica</a:t>
            </a:r>
          </a:p>
          <a:p>
            <a:endParaRPr lang="it-IT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Relatori:</a:t>
            </a:r>
          </a:p>
          <a:p>
            <a:r>
              <a:rPr lang="it-IT" b="1" dirty="0" err="1" smtClean="0">
                <a:solidFill>
                  <a:schemeClr val="accent1">
                    <a:lumMod val="50000"/>
                  </a:schemeClr>
                </a:solidFill>
              </a:rPr>
              <a:t>T.d.P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. Sergio Rizzini – SS Impiantistica</a:t>
            </a:r>
          </a:p>
          <a:p>
            <a:endParaRPr lang="it-IT" b="1" dirty="0">
              <a:solidFill>
                <a:srgbClr val="C0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66725" y="5277646"/>
            <a:ext cx="82200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 smtClean="0"/>
              <a:t>Contributi</a:t>
            </a:r>
            <a:r>
              <a:rPr lang="it-IT" sz="1600" i="1" dirty="0" smtClean="0"/>
              <a:t>:</a:t>
            </a:r>
          </a:p>
          <a:p>
            <a:r>
              <a:rPr lang="it-IT" sz="1600" dirty="0" smtClean="0"/>
              <a:t>Ing. Matteo Boniatti – Dirigente Responsabile SS Impiantistica</a:t>
            </a:r>
          </a:p>
          <a:p>
            <a:r>
              <a:rPr lang="it-IT" sz="1600" dirty="0" err="1" smtClean="0"/>
              <a:t>T.d.P</a:t>
            </a:r>
            <a:r>
              <a:rPr lang="it-IT" sz="1600" dirty="0" smtClean="0"/>
              <a:t>. Paolo Pagani - </a:t>
            </a:r>
            <a:r>
              <a:rPr lang="it-IT" sz="1600" dirty="0" err="1" smtClean="0"/>
              <a:t>T.d.P</a:t>
            </a:r>
            <a:r>
              <a:rPr lang="it-IT" sz="1600" dirty="0" smtClean="0"/>
              <a:t>. Sergio </a:t>
            </a:r>
            <a:r>
              <a:rPr lang="it-IT" sz="1600" dirty="0"/>
              <a:t>Rizzini - </a:t>
            </a:r>
            <a:r>
              <a:rPr lang="it-IT" sz="1600" dirty="0" err="1"/>
              <a:t>T.d.P</a:t>
            </a:r>
            <a:r>
              <a:rPr lang="it-IT" sz="1600" dirty="0"/>
              <a:t>. Massimo Pecchini </a:t>
            </a:r>
            <a:r>
              <a:rPr lang="it-IT" sz="1600" dirty="0" smtClean="0"/>
              <a:t>– </a:t>
            </a:r>
            <a:r>
              <a:rPr lang="it-IT" sz="1600" dirty="0" err="1" smtClean="0"/>
              <a:t>T.d.P</a:t>
            </a:r>
            <a:r>
              <a:rPr lang="it-IT" sz="1600" dirty="0" smtClean="0"/>
              <a:t>. Mercurio Bruno</a:t>
            </a:r>
          </a:p>
          <a:p>
            <a:r>
              <a:rPr lang="it-IT" sz="1600" i="1" dirty="0" smtClean="0"/>
              <a:t>con la </a:t>
            </a:r>
            <a:r>
              <a:rPr lang="it-IT" sz="1600" i="1" dirty="0"/>
              <a:t>collaborazione </a:t>
            </a:r>
            <a:r>
              <a:rPr lang="it-IT" sz="1600" i="1" dirty="0" smtClean="0"/>
              <a:t>dell’Attività </a:t>
            </a:r>
            <a:r>
              <a:rPr lang="it-IT" sz="1600" i="1" dirty="0"/>
              <a:t>di comunicazione aziendale e relazioni </a:t>
            </a:r>
            <a:r>
              <a:rPr lang="it-IT" sz="1600" i="1" dirty="0" smtClean="0"/>
              <a:t>esterne</a:t>
            </a:r>
          </a:p>
        </p:txBody>
      </p:sp>
      <p:cxnSp>
        <p:nvCxnSpPr>
          <p:cNvPr id="15" name="Connettore diritto 14"/>
          <p:cNvCxnSpPr/>
          <p:nvPr/>
        </p:nvCxnSpPr>
        <p:spPr>
          <a:xfrm>
            <a:off x="459326" y="3422040"/>
            <a:ext cx="8220075" cy="0"/>
          </a:xfrm>
          <a:prstGeom prst="line">
            <a:avLst/>
          </a:prstGeom>
          <a:ln>
            <a:solidFill>
              <a:srgbClr val="17631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diritto 17"/>
          <p:cNvCxnSpPr/>
          <p:nvPr/>
        </p:nvCxnSpPr>
        <p:spPr>
          <a:xfrm>
            <a:off x="466725" y="5178188"/>
            <a:ext cx="8220075" cy="0"/>
          </a:xfrm>
          <a:prstGeom prst="line">
            <a:avLst/>
          </a:prstGeom>
          <a:ln>
            <a:solidFill>
              <a:srgbClr val="17631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420715"/>
            <a:ext cx="1571625" cy="934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473092975"/>
              </p:ext>
            </p:extLst>
          </p:nvPr>
        </p:nvGraphicFramePr>
        <p:xfrm>
          <a:off x="409574" y="1778000"/>
          <a:ext cx="84091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16523" y="773724"/>
            <a:ext cx="8502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</a:t>
            </a:r>
          </a:p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POTENZA SUPERIORE A 35KW</a:t>
            </a:r>
          </a:p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MANUTENZIONE IN ESERCIZIO</a:t>
            </a:r>
          </a:p>
        </p:txBody>
      </p:sp>
    </p:spTree>
    <p:extLst>
      <p:ext uri="{BB962C8B-B14F-4D97-AF65-F5344CB8AC3E}">
        <p14:creationId xmlns:p14="http://schemas.microsoft.com/office/powerpoint/2010/main" val="39958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25316" y="1433069"/>
            <a:ext cx="8493370" cy="2080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Tutti gli impianti con potenzialità del focolare superiore a 116kW sono soggetti a verifica periodica quinquennale.</a:t>
            </a:r>
            <a:endParaRPr lang="it-IT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Tutti gli obblighi relativi all’esercizio, alla conduzione, al controllo ed alla manutenzione dell’impianto sono a carico del responsabile dell’impianto, (proprietario, inquilino, amministratore). T</a:t>
            </a:r>
            <a:r>
              <a:rPr lang="it-IT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 </a:t>
            </a:r>
            <a:r>
              <a:rPr lang="it-IT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obblighi possono essere delegati ad un terzo responsabile. </a:t>
            </a: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2826654366"/>
              </p:ext>
            </p:extLst>
          </p:nvPr>
        </p:nvGraphicFramePr>
        <p:xfrm>
          <a:off x="367445" y="2790825"/>
          <a:ext cx="84091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79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05985"/>
              </p:ext>
            </p:extLst>
          </p:nvPr>
        </p:nvGraphicFramePr>
        <p:xfrm>
          <a:off x="391886" y="1345981"/>
          <a:ext cx="8375038" cy="5002568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146784">
                  <a:extLst>
                    <a:ext uri="{9D8B030D-6E8A-4147-A177-3AD203B41FA5}">
                      <a16:colId xmlns:a16="http://schemas.microsoft.com/office/drawing/2014/main" val="590944785"/>
                    </a:ext>
                  </a:extLst>
                </a:gridCol>
                <a:gridCol w="1246084">
                  <a:extLst>
                    <a:ext uri="{9D8B030D-6E8A-4147-A177-3AD203B41FA5}">
                      <a16:colId xmlns:a16="http://schemas.microsoft.com/office/drawing/2014/main" val="3123182277"/>
                    </a:ext>
                  </a:extLst>
                </a:gridCol>
                <a:gridCol w="908829">
                  <a:extLst>
                    <a:ext uri="{9D8B030D-6E8A-4147-A177-3AD203B41FA5}">
                      <a16:colId xmlns:a16="http://schemas.microsoft.com/office/drawing/2014/main" val="28606778"/>
                    </a:ext>
                  </a:extLst>
                </a:gridCol>
                <a:gridCol w="1780846">
                  <a:extLst>
                    <a:ext uri="{9D8B030D-6E8A-4147-A177-3AD203B41FA5}">
                      <a16:colId xmlns:a16="http://schemas.microsoft.com/office/drawing/2014/main" val="3713017007"/>
                    </a:ext>
                  </a:extLst>
                </a:gridCol>
                <a:gridCol w="899627">
                  <a:extLst>
                    <a:ext uri="{9D8B030D-6E8A-4147-A177-3AD203B41FA5}">
                      <a16:colId xmlns:a16="http://schemas.microsoft.com/office/drawing/2014/main" val="706421247"/>
                    </a:ext>
                  </a:extLst>
                </a:gridCol>
                <a:gridCol w="1196434">
                  <a:extLst>
                    <a:ext uri="{9D8B030D-6E8A-4147-A177-3AD203B41FA5}">
                      <a16:colId xmlns:a16="http://schemas.microsoft.com/office/drawing/2014/main" val="2239932165"/>
                    </a:ext>
                  </a:extLst>
                </a:gridCol>
                <a:gridCol w="1196434">
                  <a:extLst>
                    <a:ext uri="{9D8B030D-6E8A-4147-A177-3AD203B41FA5}">
                      <a16:colId xmlns:a16="http://schemas.microsoft.com/office/drawing/2014/main" val="132607303"/>
                    </a:ext>
                  </a:extLst>
                </a:gridCol>
              </a:tblGrid>
              <a:tr h="625321"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Luogo di installazione dell’impianto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P ≤ 35 kW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35 kW</a:t>
                      </a:r>
                      <a:r>
                        <a:rPr lang="it-IT" sz="1200" baseline="0" dirty="0" smtClean="0"/>
                        <a:t> &lt; P ≤ 116 kW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P &gt; 116 kW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Riferimento legislativo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Soggetto verificatore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3374988"/>
                  </a:ext>
                </a:extLst>
              </a:tr>
              <a:tr h="1875963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Ambienti di vita</a:t>
                      </a:r>
                      <a:endParaRPr lang="it-IT" sz="1200" b="1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Abitazioni,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ecc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No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Si, solo per impianti installati in immobili per il quale esista,</a:t>
                      </a:r>
                      <a:r>
                        <a:rPr lang="it-IT" sz="1400" baseline="0" dirty="0" smtClean="0"/>
                        <a:t> a norma dell’art. 1129 del codice civile, l’obbligatorietà della nomina dell’amministratore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Si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Art. 22 del D.M. 1/12/1975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ATS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76742581"/>
                  </a:ext>
                </a:extLst>
              </a:tr>
              <a:tr h="1375706">
                <a:tc rowSpan="2">
                  <a:txBody>
                    <a:bodyPr/>
                    <a:lstStyle/>
                    <a:p>
                      <a:pPr algn="ctr"/>
                      <a:r>
                        <a:rPr lang="it-IT" sz="1200" b="1" dirty="0" smtClean="0"/>
                        <a:t>Ambienti</a:t>
                      </a:r>
                      <a:r>
                        <a:rPr lang="it-IT" sz="1200" b="1" baseline="0" dirty="0" smtClean="0"/>
                        <a:t> di lavoro</a:t>
                      </a:r>
                      <a:endParaRPr lang="it-IT" sz="1200" b="1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Riscaldamento ambienti e produzione acqua calda per servizi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No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No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Si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Art. 22 D.M. 1/12/1975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ATS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95935837"/>
                  </a:ext>
                </a:extLst>
              </a:tr>
              <a:tr h="1125578">
                <a:tc v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00B050">
                            <a:tint val="66000"/>
                            <a:satMod val="160000"/>
                          </a:srgbClr>
                        </a:gs>
                        <a:gs pos="50000">
                          <a:srgbClr val="00B050">
                            <a:tint val="44500"/>
                            <a:satMod val="160000"/>
                          </a:srgbClr>
                        </a:gs>
                        <a:gs pos="100000">
                          <a:srgbClr val="00B05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Impianti a</a:t>
                      </a:r>
                      <a:r>
                        <a:rPr lang="it-IT" sz="1200" baseline="0" dirty="0" smtClean="0"/>
                        <a:t> servizio di</a:t>
                      </a:r>
                      <a:r>
                        <a:rPr lang="it-IT" sz="1200" dirty="0" smtClean="0"/>
                        <a:t> un processo produttivo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No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No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Si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Art.</a:t>
                      </a:r>
                      <a:r>
                        <a:rPr lang="it-IT" sz="1200" baseline="0" dirty="0" smtClean="0"/>
                        <a:t> 71 co. 11 </a:t>
                      </a:r>
                      <a:r>
                        <a:rPr lang="it-IT" sz="1200" baseline="0" dirty="0" err="1" smtClean="0"/>
                        <a:t>D.Lgs</a:t>
                      </a:r>
                      <a:r>
                        <a:rPr lang="it-IT" sz="1200" baseline="0" dirty="0" smtClean="0"/>
                        <a:t> 81/08 e D.M. 11/04/2011</a:t>
                      </a:r>
                      <a:endParaRPr lang="it-IT" sz="12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ATS o Soggetti</a:t>
                      </a:r>
                      <a:r>
                        <a:rPr lang="it-IT" sz="1400" baseline="0" dirty="0" smtClean="0"/>
                        <a:t> abilitati</a:t>
                      </a:r>
                      <a:endParaRPr lang="it-IT" sz="1400" dirty="0"/>
                    </a:p>
                  </a:txBody>
                  <a:tcPr marL="68580" marR="68580" marT="34290" marB="34290" anchor="ctr">
                    <a:gradFill flip="none" rotWithShape="1">
                      <a:gsLst>
                        <a:gs pos="0">
                          <a:schemeClr val="accent6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6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6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19599143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507089" y="546996"/>
            <a:ext cx="6144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L’OBBLIGO DI VERIFICA </a:t>
            </a:r>
            <a:r>
              <a:rPr lang="it-IT" sz="28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PERIODICA</a:t>
            </a:r>
          </a:p>
        </p:txBody>
      </p:sp>
    </p:spTree>
    <p:extLst>
      <p:ext uri="{BB962C8B-B14F-4D97-AF65-F5344CB8AC3E}">
        <p14:creationId xmlns:p14="http://schemas.microsoft.com/office/powerpoint/2010/main" val="74752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3840778393"/>
              </p:ext>
            </p:extLst>
          </p:nvPr>
        </p:nvGraphicFramePr>
        <p:xfrm>
          <a:off x="409574" y="1778000"/>
          <a:ext cx="82902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83474" y="1923125"/>
            <a:ext cx="80031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/>
              <a:t>Secondo quanto riportato in tabella, gli impianti installati negli </a:t>
            </a:r>
            <a:r>
              <a:rPr lang="it-IT" sz="1600" b="1" i="1" dirty="0"/>
              <a:t>ambienti di lavoro </a:t>
            </a:r>
            <a:r>
              <a:rPr lang="it-IT" sz="1600" i="1" dirty="0"/>
              <a:t>(es. </a:t>
            </a:r>
            <a:r>
              <a:rPr lang="it-IT" sz="1600" i="1" dirty="0" smtClean="0"/>
              <a:t>RSA, case </a:t>
            </a:r>
            <a:r>
              <a:rPr lang="it-IT" sz="1600" i="1" dirty="0"/>
              <a:t>di cura, ospedali</a:t>
            </a:r>
            <a:r>
              <a:rPr lang="it-IT" sz="1600" i="1" dirty="0" smtClean="0"/>
              <a:t>, uffici) </a:t>
            </a:r>
            <a:r>
              <a:rPr lang="it-IT" sz="1600" i="1" dirty="0"/>
              <a:t>utilizzati </a:t>
            </a:r>
            <a:r>
              <a:rPr lang="it-IT" sz="1600" i="1" u="sng" dirty="0"/>
              <a:t>solo per il riscaldamento degli ambienti e per la produzione di acqua calda per </a:t>
            </a:r>
            <a:r>
              <a:rPr lang="it-IT" sz="1600" i="1" u="sng" dirty="0" smtClean="0"/>
              <a:t>servizi</a:t>
            </a:r>
            <a:r>
              <a:rPr lang="it-IT" sz="1600" i="1" dirty="0" smtClean="0"/>
              <a:t>, </a:t>
            </a:r>
            <a:r>
              <a:rPr lang="it-IT" sz="1600" i="1" dirty="0"/>
              <a:t>rientrano nel campo di applicazione del D.M. 1/12/1975 e, pertanto, qualora previsto, le verifiche possono essere svolte </a:t>
            </a:r>
            <a:r>
              <a:rPr lang="it-IT" sz="1600" b="1" i="1" dirty="0"/>
              <a:t>esclusivamente</a:t>
            </a:r>
            <a:r>
              <a:rPr lang="it-IT" sz="1600" i="1" dirty="0"/>
              <a:t> da parte di </a:t>
            </a:r>
            <a:r>
              <a:rPr lang="it-IT" sz="1600" b="1" i="1" dirty="0" smtClean="0"/>
              <a:t>ATS</a:t>
            </a:r>
            <a:r>
              <a:rPr lang="it-IT" sz="1600" i="1" dirty="0" smtClean="0"/>
              <a:t>, </a:t>
            </a:r>
            <a:r>
              <a:rPr lang="it-IT" sz="1600" i="1" dirty="0"/>
              <a:t>come chiarito dal Ministero del lavoro (circolare n. 23 del </a:t>
            </a:r>
            <a:r>
              <a:rPr lang="it-IT" sz="1600" i="1" dirty="0" smtClean="0"/>
              <a:t>13/08/2012)</a:t>
            </a:r>
            <a:endParaRPr lang="it-IT" sz="1600" i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8"/>
          <a:stretch/>
        </p:blipFill>
        <p:spPr>
          <a:xfrm>
            <a:off x="2042295" y="3470066"/>
            <a:ext cx="5024845" cy="2800259"/>
          </a:xfrm>
          <a:prstGeom prst="rect">
            <a:avLst/>
          </a:prstGeom>
        </p:spPr>
      </p:pic>
      <p:sp>
        <p:nvSpPr>
          <p:cNvPr id="3" name="Rettangolo arrotondato 2"/>
          <p:cNvSpPr/>
          <p:nvPr/>
        </p:nvSpPr>
        <p:spPr>
          <a:xfrm>
            <a:off x="6017419" y="3648075"/>
            <a:ext cx="228600" cy="178594"/>
          </a:xfrm>
          <a:prstGeom prst="roundRect">
            <a:avLst/>
          </a:prstGeom>
          <a:solidFill>
            <a:srgbClr val="D1D2D4"/>
          </a:solidFill>
          <a:ln>
            <a:solidFill>
              <a:srgbClr val="D1D2D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512746" y="515842"/>
            <a:ext cx="61446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L’OBBLIGO DI VERIFICA </a:t>
            </a:r>
            <a:r>
              <a:rPr lang="it-IT" sz="28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PERIODICA</a:t>
            </a:r>
          </a:p>
        </p:txBody>
      </p:sp>
    </p:spTree>
    <p:extLst>
      <p:ext uri="{BB962C8B-B14F-4D97-AF65-F5344CB8AC3E}">
        <p14:creationId xmlns:p14="http://schemas.microsoft.com/office/powerpoint/2010/main" val="331204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97" b="11897"/>
          <a:stretch/>
        </p:blipFill>
        <p:spPr>
          <a:xfrm>
            <a:off x="2787162" y="2747149"/>
            <a:ext cx="3640015" cy="3715197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25315" y="1607713"/>
            <a:ext cx="849337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latin typeface="Century Gothic" panose="020B0502020202020204" pitchFamily="34" charset="0"/>
              </a:rPr>
              <a:t>QUANDO E’ PREVISTA </a:t>
            </a:r>
          </a:p>
          <a:p>
            <a:pPr algn="just"/>
            <a:r>
              <a:rPr lang="it-IT" sz="1600" dirty="0">
                <a:latin typeface="Century Gothic" panose="020B0502020202020204" pitchFamily="34" charset="0"/>
              </a:rPr>
              <a:t>(</a:t>
            </a:r>
            <a:r>
              <a:rPr lang="it-IT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Decreto Ministeriale 01.12.1975 e allegato VII al d.lgs. 81/08</a:t>
            </a:r>
            <a:r>
              <a:rPr lang="it-IT" sz="1600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Tutti gli impianti con potenzialità del focolare superiore a 116kW sono soggetti </a:t>
            </a:r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verifica periodica </a:t>
            </a:r>
            <a:r>
              <a:rPr lang="it-IT" b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QUINQUENNALE</a:t>
            </a:r>
            <a:r>
              <a:rPr lang="it-IT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it-IT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dirty="0" smtClean="0">
                <a:latin typeface="Century Gothic" panose="020B0502020202020204" pitchFamily="34" charset="0"/>
              </a:rPr>
              <a:t>La </a:t>
            </a:r>
            <a:r>
              <a:rPr lang="it-IT" dirty="0">
                <a:latin typeface="Century Gothic" panose="020B0502020202020204" pitchFamily="34" charset="0"/>
              </a:rPr>
              <a:t>verifica periodica deve </a:t>
            </a:r>
            <a:r>
              <a:rPr lang="it-IT" dirty="0" smtClean="0">
                <a:latin typeface="Century Gothic" panose="020B0502020202020204" pitchFamily="34" charset="0"/>
              </a:rPr>
              <a:t>pertanto essere </a:t>
            </a:r>
            <a:r>
              <a:rPr lang="it-IT" dirty="0">
                <a:latin typeface="Century Gothic" panose="020B0502020202020204" pitchFamily="34" charset="0"/>
              </a:rPr>
              <a:t>effettuata </a:t>
            </a:r>
            <a:r>
              <a:rPr lang="it-IT" b="1" dirty="0" smtClean="0">
                <a:latin typeface="Century Gothic" panose="020B0502020202020204" pitchFamily="34" charset="0"/>
              </a:rPr>
              <a:t>ogni 5 anni</a:t>
            </a:r>
            <a:r>
              <a:rPr lang="it-IT" dirty="0" smtClean="0">
                <a:latin typeface="Century Gothic" panose="020B0502020202020204" pitchFamily="34" charset="0"/>
              </a:rPr>
              <a:t>.</a:t>
            </a:r>
            <a:endParaRPr lang="it-IT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60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25316" y="937253"/>
            <a:ext cx="849337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1600" b="1" dirty="0" smtClean="0">
              <a:latin typeface="Century Gothic" panose="020B0502020202020204" pitchFamily="34" charset="0"/>
            </a:endParaRPr>
          </a:p>
          <a:p>
            <a:pPr algn="just"/>
            <a:r>
              <a:rPr lang="it-IT" sz="1600" b="1" dirty="0" smtClean="0">
                <a:latin typeface="Century Gothic" panose="020B0502020202020204" pitchFamily="34" charset="0"/>
              </a:rPr>
              <a:t>DI COSA SI TRATTA </a:t>
            </a:r>
          </a:p>
          <a:p>
            <a:pPr algn="just"/>
            <a:r>
              <a:rPr lang="it-IT" sz="1400" dirty="0" smtClean="0">
                <a:latin typeface="Century Gothic" panose="020B0502020202020204" pitchFamily="34" charset="0"/>
              </a:rPr>
              <a:t>(art</a:t>
            </a:r>
            <a:r>
              <a:rPr lang="it-IT" sz="1400" dirty="0">
                <a:latin typeface="Century Gothic" panose="020B0502020202020204" pitchFamily="34" charset="0"/>
              </a:rPr>
              <a:t>. 2 dell’allegato II al </a:t>
            </a:r>
            <a:r>
              <a:rPr lang="it-IT" sz="1400" dirty="0" smtClean="0">
                <a:latin typeface="Century Gothic" panose="020B0502020202020204" pitchFamily="34" charset="0"/>
              </a:rPr>
              <a:t>D.M. </a:t>
            </a:r>
            <a:r>
              <a:rPr lang="it-IT" sz="1400" dirty="0">
                <a:latin typeface="Century Gothic" panose="020B0502020202020204" pitchFamily="34" charset="0"/>
              </a:rPr>
              <a:t>11 aprile </a:t>
            </a:r>
            <a:r>
              <a:rPr lang="it-IT" sz="1400" dirty="0" smtClean="0">
                <a:latin typeface="Century Gothic" panose="020B0502020202020204" pitchFamily="34" charset="0"/>
              </a:rPr>
              <a:t>2011)</a:t>
            </a:r>
          </a:p>
          <a:p>
            <a:pPr algn="just"/>
            <a:endParaRPr lang="it-IT" sz="1400" dirty="0" smtClean="0">
              <a:latin typeface="Century Gothic" panose="020B0502020202020204" pitchFamily="34" charset="0"/>
            </a:endParaRPr>
          </a:p>
          <a:p>
            <a:pPr algn="just"/>
            <a:endParaRPr lang="it-IT" sz="1400" dirty="0" smtClean="0">
              <a:latin typeface="Century Gothic" panose="020B0502020202020204" pitchFamily="34" charset="0"/>
            </a:endParaRPr>
          </a:p>
          <a:p>
            <a:pPr algn="just"/>
            <a:r>
              <a:rPr lang="it-IT" sz="1600" dirty="0" smtClean="0">
                <a:latin typeface="Century Gothic" panose="020B0502020202020204" pitchFamily="34" charset="0"/>
              </a:rPr>
              <a:t>Le </a:t>
            </a:r>
            <a:r>
              <a:rPr lang="it-IT" sz="1600" dirty="0">
                <a:latin typeface="Century Gothic" panose="020B0502020202020204" pitchFamily="34" charset="0"/>
              </a:rPr>
              <a:t>verifiche periodiche </a:t>
            </a:r>
            <a:r>
              <a:rPr lang="it-IT" sz="1600" dirty="0" smtClean="0">
                <a:latin typeface="Century Gothic" panose="020B0502020202020204" pitchFamily="34" charset="0"/>
              </a:rPr>
              <a:t>sono finalizzate ad </a:t>
            </a:r>
            <a:r>
              <a:rPr lang="it-IT" sz="1600" dirty="0">
                <a:latin typeface="Century Gothic" panose="020B0502020202020204" pitchFamily="34" charset="0"/>
              </a:rPr>
              <a:t>accertare la </a:t>
            </a:r>
            <a:r>
              <a:rPr lang="it-IT" sz="1600" b="1" dirty="0">
                <a:latin typeface="Century Gothic" panose="020B0502020202020204" pitchFamily="34" charset="0"/>
              </a:rPr>
              <a:t>conformità</a:t>
            </a:r>
            <a:r>
              <a:rPr lang="it-IT" sz="1600" dirty="0">
                <a:latin typeface="Century Gothic" panose="020B0502020202020204" pitchFamily="34" charset="0"/>
              </a:rPr>
              <a:t> alle modalità di installazione previste dal </a:t>
            </a:r>
            <a:r>
              <a:rPr lang="it-IT" sz="1600" dirty="0" smtClean="0">
                <a:latin typeface="Century Gothic" panose="020B0502020202020204" pitchFamily="34" charset="0"/>
              </a:rPr>
              <a:t>fabbricante nelle </a:t>
            </a:r>
            <a:r>
              <a:rPr lang="it-IT" sz="1600" dirty="0">
                <a:latin typeface="Century Gothic" panose="020B0502020202020204" pitchFamily="34" charset="0"/>
              </a:rPr>
              <a:t>istruzioni d’uso, lo </a:t>
            </a:r>
            <a:r>
              <a:rPr lang="it-IT" sz="1600" b="1" dirty="0">
                <a:latin typeface="Century Gothic" panose="020B0502020202020204" pitchFamily="34" charset="0"/>
              </a:rPr>
              <a:t>stato di manutenzione e conservazione</a:t>
            </a:r>
            <a:r>
              <a:rPr lang="it-IT" sz="1600" dirty="0">
                <a:latin typeface="Century Gothic" panose="020B0502020202020204" pitchFamily="34" charset="0"/>
              </a:rPr>
              <a:t>, il </a:t>
            </a:r>
            <a:r>
              <a:rPr lang="it-IT" sz="1600" dirty="0" smtClean="0">
                <a:latin typeface="Century Gothic" panose="020B0502020202020204" pitchFamily="34" charset="0"/>
              </a:rPr>
              <a:t>mantenimento delle </a:t>
            </a:r>
            <a:r>
              <a:rPr lang="it-IT" sz="1600" b="1" dirty="0">
                <a:latin typeface="Century Gothic" panose="020B0502020202020204" pitchFamily="34" charset="0"/>
              </a:rPr>
              <a:t>condizioni di sicurezza</a:t>
            </a:r>
            <a:r>
              <a:rPr lang="it-IT" sz="1600" dirty="0">
                <a:latin typeface="Century Gothic" panose="020B0502020202020204" pitchFamily="34" charset="0"/>
              </a:rPr>
              <a:t> previste in origine dal fabbricante e specifiche </a:t>
            </a:r>
            <a:r>
              <a:rPr lang="it-IT" sz="1600" dirty="0" smtClean="0">
                <a:latin typeface="Century Gothic" panose="020B0502020202020204" pitchFamily="34" charset="0"/>
              </a:rPr>
              <a:t>dell’attrezzatura di </a:t>
            </a:r>
            <a:r>
              <a:rPr lang="it-IT" sz="1600" dirty="0">
                <a:latin typeface="Century Gothic" panose="020B0502020202020204" pitchFamily="34" charset="0"/>
              </a:rPr>
              <a:t>lavoro, </a:t>
            </a:r>
            <a:r>
              <a:rPr lang="it-IT" sz="1600" b="1" dirty="0">
                <a:latin typeface="Century Gothic" panose="020B0502020202020204" pitchFamily="34" charset="0"/>
              </a:rPr>
              <a:t>l’efficienza dei dispositivi di sicurezza </a:t>
            </a:r>
            <a:r>
              <a:rPr lang="it-IT" sz="1600" dirty="0">
                <a:latin typeface="Century Gothic" panose="020B0502020202020204" pitchFamily="34" charset="0"/>
              </a:rPr>
              <a:t>e di controllo</a:t>
            </a:r>
            <a:r>
              <a:rPr lang="it-IT" sz="1600" dirty="0" smtClean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25316" y="4689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ATTIVITA’ DI 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469" y="3657599"/>
            <a:ext cx="5532316" cy="255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5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14326" y="1235389"/>
            <a:ext cx="8515350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500" dirty="0">
                <a:latin typeface="Century Gothic" panose="020B0502020202020204" pitchFamily="34" charset="0"/>
              </a:rPr>
              <a:t>L’intervento si concretizza in un </a:t>
            </a:r>
            <a:r>
              <a:rPr lang="it-IT" sz="1500" b="1" dirty="0">
                <a:latin typeface="Century Gothic" panose="020B0502020202020204" pitchFamily="34" charset="0"/>
              </a:rPr>
              <a:t>controllo tecnico e documentale in sito</a:t>
            </a:r>
            <a:r>
              <a:rPr lang="it-IT" sz="1500" dirty="0">
                <a:latin typeface="Century Gothic" panose="020B0502020202020204" pitchFamily="34" charset="0"/>
              </a:rPr>
              <a:t>, svolto da personale qualificato ed esperto, volto ad accertare che</a:t>
            </a:r>
            <a:r>
              <a:rPr lang="it-IT" sz="1500" b="1" dirty="0">
                <a:latin typeface="Century Gothic" panose="020B0502020202020204" pitchFamily="34" charset="0"/>
              </a:rPr>
              <a:t> i dispositivi installati </a:t>
            </a:r>
            <a:r>
              <a:rPr lang="it-IT" sz="1500" dirty="0">
                <a:latin typeface="Century Gothic" panose="020B0502020202020204" pitchFamily="34" charset="0"/>
              </a:rPr>
              <a:t>quali valvole di sicurezza, termostati di regolazione e di blocco a riarmo manuale, valvole di scarico termico, valvole di intercettazione del combustibile, manometri, termometri ecc. </a:t>
            </a:r>
            <a:r>
              <a:rPr lang="it-IT" sz="1500" b="1" dirty="0">
                <a:latin typeface="Century Gothic" panose="020B0502020202020204" pitchFamily="34" charset="0"/>
              </a:rPr>
              <a:t>intervengano alle temperature e pressioni previste in fase di omologazione INAIL</a:t>
            </a:r>
            <a:r>
              <a:rPr lang="it-IT" sz="1500" b="1" dirty="0" smtClean="0">
                <a:latin typeface="Century Gothic" panose="020B0502020202020204" pitchFamily="34" charset="0"/>
              </a:rPr>
              <a:t>.</a:t>
            </a:r>
          </a:p>
          <a:p>
            <a:pPr algn="just"/>
            <a:endParaRPr lang="it-IT" sz="1500" dirty="0">
              <a:latin typeface="Century Gothic" panose="020B0502020202020204" pitchFamily="34" charset="0"/>
            </a:endParaRPr>
          </a:p>
          <a:p>
            <a:pPr algn="just"/>
            <a:r>
              <a:rPr lang="it-IT" sz="1500" b="1" dirty="0">
                <a:latin typeface="Century Gothic" panose="020B0502020202020204" pitchFamily="34" charset="0"/>
              </a:rPr>
              <a:t>L’efficienza dei dispositivi di sicurezza </a:t>
            </a:r>
            <a:r>
              <a:rPr lang="it-IT" sz="1500" dirty="0">
                <a:latin typeface="Century Gothic" panose="020B0502020202020204" pitchFamily="34" charset="0"/>
              </a:rPr>
              <a:t>viene verificata con l’ausilio di idonea attrezzatura e con la presenza di personale tecnico specializzato messo a disposizione dal proprietario. </a:t>
            </a:r>
            <a:endParaRPr lang="it-IT" sz="1500" dirty="0" smtClean="0">
              <a:latin typeface="Century Gothic" panose="020B0502020202020204" pitchFamily="34" charset="0"/>
            </a:endParaRPr>
          </a:p>
          <a:p>
            <a:pPr algn="just"/>
            <a:endParaRPr lang="it-IT" sz="1600" dirty="0">
              <a:latin typeface="Century Gothic" panose="020B0502020202020204" pitchFamily="34" charset="0"/>
            </a:endParaRPr>
          </a:p>
          <a:p>
            <a:pPr algn="just"/>
            <a:endParaRPr lang="it-IT" sz="1600" dirty="0">
              <a:latin typeface="Century Gothic" panose="020B0502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25316" y="624255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8" b="36250"/>
          <a:stretch/>
        </p:blipFill>
        <p:spPr>
          <a:xfrm>
            <a:off x="5342297" y="3421353"/>
            <a:ext cx="2380318" cy="28194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b="23472"/>
          <a:stretch/>
        </p:blipFill>
        <p:spPr>
          <a:xfrm>
            <a:off x="1245447" y="3589374"/>
            <a:ext cx="2234225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80292" y="1255361"/>
            <a:ext cx="79922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2200" dirty="0">
              <a:latin typeface="Century Gothic" panose="020B0502020202020204" pitchFamily="34" charset="0"/>
            </a:endParaRPr>
          </a:p>
          <a:p>
            <a:pPr algn="just"/>
            <a:endParaRPr lang="it-IT" sz="2200" dirty="0" smtClean="0">
              <a:latin typeface="Century Gothic" panose="020B0502020202020204" pitchFamily="34" charset="0"/>
            </a:endParaRPr>
          </a:p>
          <a:p>
            <a:pPr algn="just"/>
            <a:r>
              <a:rPr lang="it-IT" sz="2200" dirty="0" smtClean="0">
                <a:latin typeface="Century Gothic" panose="020B0502020202020204" pitchFamily="34" charset="0"/>
              </a:rPr>
              <a:t>Qualora </a:t>
            </a:r>
            <a:r>
              <a:rPr lang="it-IT" sz="2200" dirty="0">
                <a:latin typeface="Century Gothic" panose="020B0502020202020204" pitchFamily="34" charset="0"/>
              </a:rPr>
              <a:t>si riscontrasse il </a:t>
            </a:r>
            <a:r>
              <a:rPr lang="it-IT" sz="2200" b="1" dirty="0">
                <a:latin typeface="Century Gothic" panose="020B0502020202020204" pitchFamily="34" charset="0"/>
              </a:rPr>
              <a:t>malfunzionamento</a:t>
            </a:r>
            <a:r>
              <a:rPr lang="it-IT" sz="2200" dirty="0">
                <a:latin typeface="Century Gothic" panose="020B0502020202020204" pitchFamily="34" charset="0"/>
              </a:rPr>
              <a:t> di uno dei dispositivi installati, la verifica avrà </a:t>
            </a:r>
            <a:r>
              <a:rPr lang="it-IT" sz="2200" b="1" dirty="0">
                <a:latin typeface="Century Gothic" panose="020B0502020202020204" pitchFamily="34" charset="0"/>
              </a:rPr>
              <a:t>esito negativo</a:t>
            </a:r>
            <a:r>
              <a:rPr lang="it-IT" sz="2200" dirty="0">
                <a:latin typeface="Century Gothic" panose="020B0502020202020204" pitchFamily="34" charset="0"/>
              </a:rPr>
              <a:t> con conseguente </a:t>
            </a:r>
            <a:r>
              <a:rPr lang="it-IT" sz="2200" b="1" dirty="0">
                <a:latin typeface="Century Gothic" panose="020B0502020202020204" pitchFamily="34" charset="0"/>
              </a:rPr>
              <a:t>fermo dell’impianto</a:t>
            </a:r>
            <a:r>
              <a:rPr lang="it-IT" sz="2200" dirty="0">
                <a:latin typeface="Century Gothic" panose="020B0502020202020204" pitchFamily="34" charset="0"/>
              </a:rPr>
              <a:t>, fino al ripristino delle normali condizioni di sicurezza cui seguirà nuova </a:t>
            </a:r>
            <a:r>
              <a:rPr lang="it-IT" sz="2200" b="1" dirty="0">
                <a:latin typeface="Century Gothic" panose="020B0502020202020204" pitchFamily="34" charset="0"/>
              </a:rPr>
              <a:t>richiesta di verifica</a:t>
            </a:r>
            <a:r>
              <a:rPr lang="it-IT" sz="2200" dirty="0">
                <a:latin typeface="Century Gothic" panose="020B0502020202020204" pitchFamily="34" charset="0"/>
              </a:rPr>
              <a:t> all’ATS competente</a:t>
            </a:r>
            <a:r>
              <a:rPr lang="it-IT" sz="2200" dirty="0" smtClean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85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VERIFICA PERIODICA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25316" y="1617597"/>
            <a:ext cx="84274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t-IT" sz="1700" b="1" dirty="0">
                <a:solidFill>
                  <a:prstClr val="black"/>
                </a:solidFill>
                <a:latin typeface="Century Gothic" panose="020B0502020202020204" pitchFamily="34" charset="0"/>
              </a:rPr>
              <a:t>Chi effettua le visite? </a:t>
            </a:r>
          </a:p>
          <a:p>
            <a:pPr defTabSz="685800"/>
            <a:endParaRPr lang="it-IT" sz="17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defTabSz="685800"/>
            <a:r>
              <a:rPr lang="it-IT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INAIL: effettua preliminarmente l’esame del progetto e, previo buon esito dello stesso, provvede successivamente all’accertamento della conformità al progetto approvato, sul luogo di impianto (artt. 18 e 22, D.M. 1 dicembre 1975);  </a:t>
            </a:r>
          </a:p>
          <a:p>
            <a:pPr defTabSz="685800"/>
            <a:endParaRPr lang="it-IT" sz="17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defTabSz="685800"/>
            <a:r>
              <a:rPr lang="it-IT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ATS: al fine di verificare lo stato di efficienza dei dispositivi di sicurezza, di protezione e di controllo, effettua le verifiche periodiche ogni 5 anni (art. 22 D.M. 1 dicembre 1975);  </a:t>
            </a:r>
          </a:p>
          <a:p>
            <a:pPr defTabSz="685800"/>
            <a:endParaRPr lang="it-IT" sz="17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defTabSz="685800"/>
            <a:r>
              <a:rPr lang="it-IT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Corpo Nazionale VV.F.: effettua le ispezioni finalizzate all’accertamento dei requisiti previsti in materia di prevenzione incendi (D.P.R. 151/2011 e </a:t>
            </a:r>
            <a:r>
              <a:rPr lang="it-IT" sz="1700" dirty="0" err="1">
                <a:solidFill>
                  <a:prstClr val="black"/>
                </a:solidFill>
                <a:latin typeface="Century Gothic" panose="020B0502020202020204" pitchFamily="34" charset="0"/>
              </a:rPr>
              <a:t>ss.mm.ii</a:t>
            </a:r>
            <a:r>
              <a:rPr lang="it-IT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.);  </a:t>
            </a:r>
          </a:p>
          <a:p>
            <a:pPr defTabSz="685800"/>
            <a:endParaRPr lang="it-IT" sz="17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defTabSz="685800"/>
            <a:r>
              <a:rPr lang="it-IT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Regioni attraverso Comuni e Province: svolgono, secondo le rispettive competenze, le ispezioni previste in materia di efficienza energetica.</a:t>
            </a:r>
          </a:p>
        </p:txBody>
      </p:sp>
    </p:spTree>
    <p:extLst>
      <p:ext uri="{BB962C8B-B14F-4D97-AF65-F5344CB8AC3E}">
        <p14:creationId xmlns:p14="http://schemas.microsoft.com/office/powerpoint/2010/main" val="169964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ATTIVITA’ DI VERIFICA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2020149869"/>
              </p:ext>
            </p:extLst>
          </p:nvPr>
        </p:nvGraphicFramePr>
        <p:xfrm>
          <a:off x="656494" y="1151793"/>
          <a:ext cx="7388468" cy="5228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800100" y="1732084"/>
            <a:ext cx="931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17623"/>
                </a:solidFill>
              </a:rPr>
              <a:t>INAIL</a:t>
            </a:r>
            <a:endParaRPr lang="it-IT" sz="2400" dirty="0">
              <a:solidFill>
                <a:srgbClr val="F17623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71600" y="2945423"/>
            <a:ext cx="628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A1A1A1"/>
                </a:solidFill>
              </a:rPr>
              <a:t>ATS</a:t>
            </a:r>
            <a:endParaRPr lang="it-IT" sz="2400" dirty="0">
              <a:solidFill>
                <a:srgbClr val="A1A1A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305833" y="4158762"/>
            <a:ext cx="791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EFBC00"/>
                </a:solidFill>
              </a:rPr>
              <a:t>VV. F</a:t>
            </a:r>
            <a:endParaRPr lang="it-IT" sz="2400" dirty="0">
              <a:solidFill>
                <a:srgbClr val="EFBC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775156" y="5372101"/>
            <a:ext cx="981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3366BF"/>
                </a:solidFill>
              </a:rPr>
              <a:t>REGIONI</a:t>
            </a:r>
            <a:endParaRPr lang="it-IT" dirty="0">
              <a:solidFill>
                <a:srgbClr val="3366B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2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5316" y="648463"/>
            <a:ext cx="8493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- DEFINIZIONE</a:t>
            </a:r>
            <a:endParaRPr lang="it-IT" sz="20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79181" y="1472331"/>
            <a:ext cx="8185639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 smtClean="0">
                <a:latin typeface="Century Gothic" panose="020B0502020202020204" pitchFamily="34" charset="0"/>
              </a:rPr>
              <a:t>“</a:t>
            </a:r>
            <a:r>
              <a:rPr lang="it-IT" b="1" dirty="0">
                <a:latin typeface="Century Gothic" panose="020B0502020202020204" pitchFamily="34" charset="0"/>
              </a:rPr>
              <a:t>I</a:t>
            </a:r>
            <a:r>
              <a:rPr lang="it-IT" b="1" dirty="0" smtClean="0">
                <a:latin typeface="Century Gothic" panose="020B0502020202020204" pitchFamily="34" charset="0"/>
              </a:rPr>
              <a:t>mpianto </a:t>
            </a:r>
            <a:r>
              <a:rPr lang="it-IT" b="1" dirty="0">
                <a:latin typeface="Century Gothic" panose="020B0502020202020204" pitchFamily="34" charset="0"/>
              </a:rPr>
              <a:t>tecnologico fisso destinato ai servizi di climatizzazione invernale o estiva degli ambienti, con o senza produzione di acqua calda sanitaria, o destinato alla sola produzione di acqua calda sanitaria, indipendentemente dal vettore energetico </a:t>
            </a:r>
            <a:r>
              <a:rPr lang="it-IT" b="1" dirty="0" smtClean="0">
                <a:latin typeface="Century Gothic" panose="020B0502020202020204" pitchFamily="34" charset="0"/>
              </a:rPr>
              <a:t>utilizzato.</a:t>
            </a:r>
          </a:p>
          <a:p>
            <a:pPr algn="just"/>
            <a:endParaRPr lang="it-IT" b="1" dirty="0">
              <a:latin typeface="Century Gothic" panose="020B0502020202020204" pitchFamily="34" charset="0"/>
            </a:endParaRPr>
          </a:p>
          <a:p>
            <a:pPr algn="just"/>
            <a:r>
              <a:rPr lang="it-IT" b="1" dirty="0" smtClean="0">
                <a:latin typeface="Century Gothic" panose="020B0502020202020204" pitchFamily="34" charset="0"/>
              </a:rPr>
              <a:t>Comprendente </a:t>
            </a:r>
            <a:r>
              <a:rPr lang="it-IT" b="1" dirty="0">
                <a:latin typeface="Century Gothic" panose="020B0502020202020204" pitchFamily="34" charset="0"/>
              </a:rPr>
              <a:t>eventuali sistemi di produzione, distribuzione, accumulo e utilizzazione del calore nonché' gli organi di regolazione e controllo, eventualmente combinato con impianti di ventilazione. </a:t>
            </a:r>
          </a:p>
          <a:p>
            <a:pPr algn="just"/>
            <a:endParaRPr lang="it-IT" b="1" dirty="0" smtClean="0">
              <a:latin typeface="Century Gothic" panose="020B0502020202020204" pitchFamily="34" charset="0"/>
            </a:endParaRPr>
          </a:p>
          <a:p>
            <a:pPr algn="just"/>
            <a:endParaRPr lang="it-IT" b="1" dirty="0" smtClean="0">
              <a:latin typeface="Century Gothic" panose="020B0502020202020204" pitchFamily="34" charset="0"/>
            </a:endParaRPr>
          </a:p>
          <a:p>
            <a:pPr algn="just"/>
            <a:endParaRPr lang="it-IT" sz="1600" b="1" dirty="0">
              <a:latin typeface="Century Gothic" panose="020B0502020202020204" pitchFamily="34" charset="0"/>
            </a:endParaRPr>
          </a:p>
          <a:p>
            <a:pPr algn="just"/>
            <a:r>
              <a:rPr lang="it-IT" sz="1600" i="1" dirty="0">
                <a:latin typeface="Century Gothic" panose="020B0502020202020204" pitchFamily="34" charset="0"/>
              </a:rPr>
              <a:t>Non sono impianti termici i sistemi dedicati esclusivamente alla produzione di acqua calda sanitaria al servizio di singole unità immobiliari ad uso residenziale ed assimilate. </a:t>
            </a:r>
          </a:p>
        </p:txBody>
      </p:sp>
    </p:spTree>
    <p:extLst>
      <p:ext uri="{BB962C8B-B14F-4D97-AF65-F5344CB8AC3E}">
        <p14:creationId xmlns:p14="http://schemas.microsoft.com/office/powerpoint/2010/main" val="32983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1"/>
          <p:cNvSpPr>
            <a:spLocks noChangeAspect="1"/>
          </p:cNvSpPr>
          <p:nvPr/>
        </p:nvSpPr>
        <p:spPr>
          <a:xfrm>
            <a:off x="2392636" y="701016"/>
            <a:ext cx="3924802" cy="538699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Centrale termica con potenzialità &gt; 116 kW</a:t>
            </a:r>
          </a:p>
        </p:txBody>
      </p:sp>
      <p:sp>
        <p:nvSpPr>
          <p:cNvPr id="3" name="Elaborazione 2"/>
          <p:cNvSpPr>
            <a:spLocks noChangeAspect="1"/>
          </p:cNvSpPr>
          <p:nvPr/>
        </p:nvSpPr>
        <p:spPr>
          <a:xfrm>
            <a:off x="1723842" y="1588599"/>
            <a:ext cx="5262390" cy="947155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Denuncia all’INAIL secondo modulistica RD, RR, RR1, Schema idraulico, Dati complementari timbrata e firmata da tecnico iscritto all’albo </a:t>
            </a:r>
            <a:r>
              <a:rPr kumimoji="0" lang="it-IT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18 D.M. 1/12/1975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Competenza Esclusiva INAIL</a:t>
            </a:r>
          </a:p>
        </p:txBody>
      </p:sp>
      <p:sp>
        <p:nvSpPr>
          <p:cNvPr id="4" name="Elaborazione 3"/>
          <p:cNvSpPr>
            <a:spLocks noChangeAspect="1"/>
          </p:cNvSpPr>
          <p:nvPr/>
        </p:nvSpPr>
        <p:spPr>
          <a:xfrm>
            <a:off x="2750762" y="2897967"/>
            <a:ext cx="3208549" cy="543339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Esame Documentazione</a:t>
            </a:r>
          </a:p>
        </p:txBody>
      </p:sp>
      <p:sp>
        <p:nvSpPr>
          <p:cNvPr id="5" name="Elaborazione 4"/>
          <p:cNvSpPr>
            <a:spLocks noChangeAspect="1"/>
          </p:cNvSpPr>
          <p:nvPr/>
        </p:nvSpPr>
        <p:spPr>
          <a:xfrm>
            <a:off x="2132354" y="3672834"/>
            <a:ext cx="1478560" cy="40714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Esame positivo</a:t>
            </a:r>
          </a:p>
        </p:txBody>
      </p:sp>
      <p:sp>
        <p:nvSpPr>
          <p:cNvPr id="6" name="Elaborazione 5"/>
          <p:cNvSpPr>
            <a:spLocks noChangeAspect="1"/>
          </p:cNvSpPr>
          <p:nvPr/>
        </p:nvSpPr>
        <p:spPr>
          <a:xfrm>
            <a:off x="5014748" y="3672833"/>
            <a:ext cx="1478560" cy="40714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Esame negativo</a:t>
            </a:r>
          </a:p>
        </p:txBody>
      </p:sp>
      <p:sp>
        <p:nvSpPr>
          <p:cNvPr id="7" name="Elaborazione 6"/>
          <p:cNvSpPr>
            <a:spLocks noChangeAspect="1"/>
          </p:cNvSpPr>
          <p:nvPr/>
        </p:nvSpPr>
        <p:spPr>
          <a:xfrm>
            <a:off x="1759011" y="4341737"/>
            <a:ext cx="5227221" cy="857134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verifica impianto </a:t>
            </a: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22 D.M. 1/12/1975 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 attrezzature a pressione (vasi di espansione) secondo </a:t>
            </a:r>
            <a:r>
              <a:rPr kumimoji="0" lang="it-IT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l’art. 4 D.M. 329/04</a:t>
            </a:r>
          </a:p>
        </p:txBody>
      </p:sp>
      <p:sp>
        <p:nvSpPr>
          <p:cNvPr id="9" name="Elaborazione 8"/>
          <p:cNvSpPr>
            <a:spLocks noChangeAspect="1"/>
          </p:cNvSpPr>
          <p:nvPr/>
        </p:nvSpPr>
        <p:spPr>
          <a:xfrm>
            <a:off x="1759011" y="5611080"/>
            <a:ext cx="1478560" cy="40714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positiva</a:t>
            </a:r>
          </a:p>
        </p:txBody>
      </p:sp>
      <p:sp>
        <p:nvSpPr>
          <p:cNvPr id="10" name="Elaborazione 9"/>
          <p:cNvSpPr>
            <a:spLocks noChangeAspect="1"/>
          </p:cNvSpPr>
          <p:nvPr/>
        </p:nvSpPr>
        <p:spPr>
          <a:xfrm>
            <a:off x="5295533" y="5611080"/>
            <a:ext cx="1690699" cy="40714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negativa</a:t>
            </a:r>
          </a:p>
        </p:txBody>
      </p:sp>
      <p:cxnSp>
        <p:nvCxnSpPr>
          <p:cNvPr id="15" name="Connettore 2 14"/>
          <p:cNvCxnSpPr>
            <a:cxnSpLocks noChangeAspect="1"/>
            <a:stCxn id="2" idx="2"/>
            <a:endCxn id="3" idx="0"/>
          </p:cNvCxnSpPr>
          <p:nvPr/>
        </p:nvCxnSpPr>
        <p:spPr>
          <a:xfrm>
            <a:off x="4355037" y="1239715"/>
            <a:ext cx="0" cy="348884"/>
          </a:xfrm>
          <a:prstGeom prst="straightConnector1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Connettore 2 15"/>
          <p:cNvCxnSpPr>
            <a:cxnSpLocks noChangeAspect="1"/>
            <a:stCxn id="3" idx="2"/>
            <a:endCxn id="4" idx="0"/>
          </p:cNvCxnSpPr>
          <p:nvPr/>
        </p:nvCxnSpPr>
        <p:spPr>
          <a:xfrm>
            <a:off x="4355037" y="2535754"/>
            <a:ext cx="0" cy="362213"/>
          </a:xfrm>
          <a:prstGeom prst="straightConnector1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9" name="Connettore 4 18"/>
          <p:cNvCxnSpPr>
            <a:cxnSpLocks noChangeAspect="1"/>
            <a:stCxn id="5" idx="2"/>
            <a:endCxn id="7" idx="0"/>
          </p:cNvCxnSpPr>
          <p:nvPr/>
        </p:nvCxnSpPr>
        <p:spPr>
          <a:xfrm rot="16200000" flipH="1">
            <a:off x="3491247" y="3460362"/>
            <a:ext cx="261762" cy="1500988"/>
          </a:xfrm>
          <a:prstGeom prst="bentConnector3">
            <a:avLst/>
          </a:prstGeom>
          <a:solidFill>
            <a:srgbClr val="70AD47"/>
          </a:solidFill>
          <a:ln w="1270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3" name="Connettore diritto 22"/>
          <p:cNvCxnSpPr>
            <a:cxnSpLocks noChangeAspect="1"/>
          </p:cNvCxnSpPr>
          <p:nvPr/>
        </p:nvCxnSpPr>
        <p:spPr>
          <a:xfrm flipH="1">
            <a:off x="9134303" y="4525022"/>
            <a:ext cx="1" cy="313332"/>
          </a:xfrm>
          <a:prstGeom prst="line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30" name="Connettore 4 29"/>
          <p:cNvCxnSpPr>
            <a:cxnSpLocks noChangeAspect="1"/>
            <a:stCxn id="6" idx="3"/>
            <a:endCxn id="3" idx="3"/>
          </p:cNvCxnSpPr>
          <p:nvPr/>
        </p:nvCxnSpPr>
        <p:spPr>
          <a:xfrm flipV="1">
            <a:off x="6493308" y="2062177"/>
            <a:ext cx="492924" cy="1814227"/>
          </a:xfrm>
          <a:prstGeom prst="bentConnector3">
            <a:avLst>
              <a:gd name="adj1" fmla="val 146376"/>
            </a:avLst>
          </a:prstGeom>
          <a:noFill/>
          <a:ln w="635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9" name="Connettore 4 58"/>
          <p:cNvCxnSpPr>
            <a:stCxn id="4" idx="2"/>
            <a:endCxn id="5" idx="0"/>
          </p:cNvCxnSpPr>
          <p:nvPr/>
        </p:nvCxnSpPr>
        <p:spPr>
          <a:xfrm rot="5400000">
            <a:off x="3497572" y="2815369"/>
            <a:ext cx="231528" cy="1483403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1" name="Connettore 4 60"/>
          <p:cNvCxnSpPr>
            <a:stCxn id="4" idx="2"/>
            <a:endCxn id="6" idx="0"/>
          </p:cNvCxnSpPr>
          <p:nvPr/>
        </p:nvCxnSpPr>
        <p:spPr>
          <a:xfrm rot="16200000" flipH="1">
            <a:off x="4938769" y="2857573"/>
            <a:ext cx="231527" cy="1398991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3" name="Connettore 4 62"/>
          <p:cNvCxnSpPr>
            <a:stCxn id="7" idx="2"/>
            <a:endCxn id="9" idx="0"/>
          </p:cNvCxnSpPr>
          <p:nvPr/>
        </p:nvCxnSpPr>
        <p:spPr>
          <a:xfrm rot="5400000">
            <a:off x="3229353" y="4467810"/>
            <a:ext cx="412209" cy="1874331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5" name="Connettore 4 64"/>
          <p:cNvCxnSpPr>
            <a:stCxn id="7" idx="2"/>
            <a:endCxn id="10" idx="0"/>
          </p:cNvCxnSpPr>
          <p:nvPr/>
        </p:nvCxnSpPr>
        <p:spPr>
          <a:xfrm rot="16200000" flipH="1">
            <a:off x="5050648" y="4520844"/>
            <a:ext cx="412209" cy="1768261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7" name="Connettore 4 66"/>
          <p:cNvCxnSpPr>
            <a:stCxn id="10" idx="3"/>
            <a:endCxn id="7" idx="3"/>
          </p:cNvCxnSpPr>
          <p:nvPr/>
        </p:nvCxnSpPr>
        <p:spPr>
          <a:xfrm flipV="1">
            <a:off x="6986232" y="4770304"/>
            <a:ext cx="12700" cy="1044347"/>
          </a:xfrm>
          <a:prstGeom prst="bentConnector3">
            <a:avLst>
              <a:gd name="adj1" fmla="val 1800000"/>
            </a:avLst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6821957" y="6146124"/>
            <a:ext cx="2349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439719"/>
                </a:solidFill>
              </a:rPr>
              <a:t>segue</a:t>
            </a:r>
            <a:endParaRPr lang="it-IT" dirty="0">
              <a:solidFill>
                <a:srgbClr val="439719"/>
              </a:solidFill>
            </a:endParaRPr>
          </a:p>
        </p:txBody>
      </p:sp>
      <p:sp>
        <p:nvSpPr>
          <p:cNvPr id="11" name="Freccia a destra 10"/>
          <p:cNvSpPr/>
          <p:nvPr/>
        </p:nvSpPr>
        <p:spPr>
          <a:xfrm>
            <a:off x="7491046" y="6295292"/>
            <a:ext cx="175846" cy="105508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7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aborazione 1"/>
          <p:cNvSpPr>
            <a:spLocks noChangeAspect="1"/>
          </p:cNvSpPr>
          <p:nvPr/>
        </p:nvSpPr>
        <p:spPr>
          <a:xfrm>
            <a:off x="2902211" y="681671"/>
            <a:ext cx="2721523" cy="426159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Libretto di Impianto </a:t>
            </a:r>
            <a:r>
              <a:rPr kumimoji="0" lang="it-IT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</a:t>
            </a: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RL</a:t>
            </a:r>
          </a:p>
        </p:txBody>
      </p:sp>
      <p:sp>
        <p:nvSpPr>
          <p:cNvPr id="3" name="Elaborazione 2"/>
          <p:cNvSpPr>
            <a:spLocks noChangeAspect="1"/>
          </p:cNvSpPr>
          <p:nvPr/>
        </p:nvSpPr>
        <p:spPr>
          <a:xfrm>
            <a:off x="4596716" y="1690620"/>
            <a:ext cx="2741714" cy="569360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Centrale termica non utilizzata per un processo produttivo. (Es. Riscaldamento ambienti, sanitario)</a:t>
            </a:r>
          </a:p>
        </p:txBody>
      </p:sp>
      <p:sp>
        <p:nvSpPr>
          <p:cNvPr id="4" name="Elaborazione 3"/>
          <p:cNvSpPr>
            <a:spLocks noChangeAspect="1"/>
          </p:cNvSpPr>
          <p:nvPr/>
        </p:nvSpPr>
        <p:spPr>
          <a:xfrm>
            <a:off x="4711996" y="2959319"/>
            <a:ext cx="2511153" cy="780613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Verifica Periodica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(5 anni dopo la data del libretto)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Competenza esclusiva ASL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2 D.M. 1/12/1975</a:t>
            </a:r>
          </a:p>
        </p:txBody>
      </p:sp>
      <p:sp>
        <p:nvSpPr>
          <p:cNvPr id="5" name="Elaborazione 4"/>
          <p:cNvSpPr>
            <a:spLocks noChangeAspect="1"/>
          </p:cNvSpPr>
          <p:nvPr/>
        </p:nvSpPr>
        <p:spPr>
          <a:xfrm>
            <a:off x="772303" y="4571853"/>
            <a:ext cx="1758454" cy="375862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INAIL entro 45gg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71 c. 11 </a:t>
            </a:r>
            <a:r>
              <a:rPr kumimoji="0" lang="it-IT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D.Lgs.</a:t>
            </a: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81/08</a:t>
            </a:r>
          </a:p>
        </p:txBody>
      </p:sp>
      <p:sp>
        <p:nvSpPr>
          <p:cNvPr id="6" name="Elaborazione 5"/>
          <p:cNvSpPr>
            <a:spLocks noChangeAspect="1"/>
          </p:cNvSpPr>
          <p:nvPr/>
        </p:nvSpPr>
        <p:spPr>
          <a:xfrm>
            <a:off x="2482377" y="5521421"/>
            <a:ext cx="2344617" cy="30773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soggetto abilitato dopo 45gg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71 D. </a:t>
            </a:r>
            <a:r>
              <a:rPr kumimoji="0" lang="it-IT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Lgs</a:t>
            </a: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81/08</a:t>
            </a:r>
          </a:p>
        </p:txBody>
      </p:sp>
      <p:sp>
        <p:nvSpPr>
          <p:cNvPr id="13" name="Elaborazione 12"/>
          <p:cNvSpPr>
            <a:spLocks noChangeAspect="1"/>
          </p:cNvSpPr>
          <p:nvPr/>
        </p:nvSpPr>
        <p:spPr>
          <a:xfrm>
            <a:off x="918093" y="1690620"/>
            <a:ext cx="3409198" cy="732336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Attività soggetta a </a:t>
            </a:r>
            <a:r>
              <a:rPr kumimoji="0" lang="it-IT" sz="1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D.Lgs.</a:t>
            </a: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81/08 </a:t>
            </a:r>
            <a:r>
              <a:rPr kumimoji="0" lang="it-I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secondo </a:t>
            </a:r>
            <a:r>
              <a:rPr kumimoji="0" lang="it-IT" sz="1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l’allegato VII </a:t>
            </a:r>
            <a:r>
              <a:rPr kumimoji="0" lang="it-IT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(Potenzialità&gt;116 kW) e utilizzata per processo produttivo. Circolare n. 23 del Ministeri del Lavoro del 13/8/2012 – Chiarimenti per l’applicazione del D.M. 11/4/20211</a:t>
            </a:r>
          </a:p>
        </p:txBody>
      </p:sp>
      <p:sp>
        <p:nvSpPr>
          <p:cNvPr id="14" name="Elaborazione 13"/>
          <p:cNvSpPr>
            <a:spLocks noChangeAspect="1"/>
          </p:cNvSpPr>
          <p:nvPr/>
        </p:nvSpPr>
        <p:spPr>
          <a:xfrm>
            <a:off x="1005638" y="2906986"/>
            <a:ext cx="3234107" cy="885281"/>
          </a:xfrm>
          <a:prstGeom prst="flowChartProcess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Prima Verifica Periodica </a:t>
            </a:r>
            <a:r>
              <a:rPr lang="it-IT" sz="1100" kern="0" dirty="0" smtClean="0">
                <a:solidFill>
                  <a:prstClr val="white"/>
                </a:solidFill>
              </a:rPr>
              <a:t>ad INAIL </a:t>
            </a:r>
          </a:p>
          <a:p>
            <a:pPr lvl="0" algn="ctr" defTabSz="914400">
              <a:defRPr/>
            </a:pPr>
            <a:r>
              <a:rPr lang="it-IT" sz="1100" kern="0" dirty="0" smtClean="0">
                <a:solidFill>
                  <a:prstClr val="white"/>
                </a:solidFill>
              </a:rPr>
              <a:t>(5 </a:t>
            </a: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anni dopo la data del libretto) </a:t>
            </a:r>
          </a:p>
          <a:p>
            <a:pPr lvl="0" algn="ctr" defTabSz="914400">
              <a:defRPr/>
            </a:pPr>
            <a:r>
              <a:rPr kumimoji="0" lang="it-IT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indicando il soggetto abilitato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2 D.M. 11 Aprile 2011</a:t>
            </a:r>
          </a:p>
        </p:txBody>
      </p:sp>
      <p:cxnSp>
        <p:nvCxnSpPr>
          <p:cNvPr id="29" name="Connettore 4 28"/>
          <p:cNvCxnSpPr>
            <a:stCxn id="2" idx="2"/>
            <a:endCxn id="13" idx="0"/>
          </p:cNvCxnSpPr>
          <p:nvPr/>
        </p:nvCxnSpPr>
        <p:spPr>
          <a:xfrm rot="5400000">
            <a:off x="3151438" y="579085"/>
            <a:ext cx="582790" cy="1640281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Connettore 4 30"/>
          <p:cNvCxnSpPr>
            <a:stCxn id="2" idx="2"/>
            <a:endCxn id="3" idx="0"/>
          </p:cNvCxnSpPr>
          <p:nvPr/>
        </p:nvCxnSpPr>
        <p:spPr>
          <a:xfrm rot="16200000" flipH="1">
            <a:off x="4823878" y="546925"/>
            <a:ext cx="582790" cy="1704600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13" idx="2"/>
            <a:endCxn id="14" idx="0"/>
          </p:cNvCxnSpPr>
          <p:nvPr/>
        </p:nvCxnSpPr>
        <p:spPr>
          <a:xfrm>
            <a:off x="2622692" y="2422956"/>
            <a:ext cx="0" cy="484030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stCxn id="3" idx="2"/>
            <a:endCxn id="4" idx="0"/>
          </p:cNvCxnSpPr>
          <p:nvPr/>
        </p:nvCxnSpPr>
        <p:spPr>
          <a:xfrm>
            <a:off x="5967573" y="2259980"/>
            <a:ext cx="0" cy="699339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Connettore 2 38"/>
          <p:cNvCxnSpPr>
            <a:endCxn id="5" idx="0"/>
          </p:cNvCxnSpPr>
          <p:nvPr/>
        </p:nvCxnSpPr>
        <p:spPr>
          <a:xfrm>
            <a:off x="1651530" y="3792267"/>
            <a:ext cx="0" cy="779586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Connettore 2 40"/>
          <p:cNvCxnSpPr>
            <a:endCxn id="6" idx="0"/>
          </p:cNvCxnSpPr>
          <p:nvPr/>
        </p:nvCxnSpPr>
        <p:spPr>
          <a:xfrm>
            <a:off x="3654685" y="3792267"/>
            <a:ext cx="1" cy="1729154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7346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494084" y="624191"/>
            <a:ext cx="4091444" cy="1103319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periodica successiva alla prima (2ª verifica periodica)</a:t>
            </a:r>
          </a:p>
        </p:txBody>
      </p:sp>
      <p:sp>
        <p:nvSpPr>
          <p:cNvPr id="3" name="Rettangolo 2"/>
          <p:cNvSpPr/>
          <p:nvPr/>
        </p:nvSpPr>
        <p:spPr>
          <a:xfrm>
            <a:off x="685523" y="2315977"/>
            <a:ext cx="3635619" cy="1360406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Attività soggetta a </a:t>
            </a:r>
            <a:r>
              <a:rPr kumimoji="0" lang="it-IT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D.Lgs.</a:t>
            </a: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81/08 secondo l’allegato VII (Potenzialità&gt;116 kW) e utilizzata per processo produttivo.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Circolare n. 23 del Ministeri del Lavoro del 13/8/2012 – Chiarimenti per l’applicazione del D.M. 11/4/20211</a:t>
            </a:r>
          </a:p>
        </p:txBody>
      </p:sp>
      <p:sp>
        <p:nvSpPr>
          <p:cNvPr id="4" name="Rettangolo 3"/>
          <p:cNvSpPr/>
          <p:nvPr/>
        </p:nvSpPr>
        <p:spPr>
          <a:xfrm>
            <a:off x="5062948" y="2315977"/>
            <a:ext cx="2816559" cy="134282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Centrale termica non utilizzata per un processo produttivo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Es. Riscaldamento ambienti, impianto sanitario</a:t>
            </a:r>
          </a:p>
        </p:txBody>
      </p:sp>
      <p:sp>
        <p:nvSpPr>
          <p:cNvPr id="5" name="Rettangolo 4"/>
          <p:cNvSpPr/>
          <p:nvPr/>
        </p:nvSpPr>
        <p:spPr>
          <a:xfrm>
            <a:off x="672791" y="4046596"/>
            <a:ext cx="3661084" cy="156393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Verifica Periodica (5 anni dopo la PRIMA VERIFICA PERIODICA)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All’ASL o al soggetto abilitato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71 c. 11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D.Lgs.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81/08</a:t>
            </a:r>
            <a:endParaRPr kumimoji="0" lang="it-IT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4910181" y="4164425"/>
            <a:ext cx="3122091" cy="1328271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Verifica Periodica (5 anni dopo la PRIMA VERIFICA PERIODICA) all’ASL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Competenza esclusiva ASL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Art. 22 D.M. 1/12/1975</a:t>
            </a:r>
          </a:p>
        </p:txBody>
      </p:sp>
      <p:cxnSp>
        <p:nvCxnSpPr>
          <p:cNvPr id="18" name="Connettore 4 17"/>
          <p:cNvCxnSpPr>
            <a:stCxn id="2" idx="2"/>
            <a:endCxn id="3" idx="0"/>
          </p:cNvCxnSpPr>
          <p:nvPr/>
        </p:nvCxnSpPr>
        <p:spPr>
          <a:xfrm rot="5400000">
            <a:off x="3227337" y="1003507"/>
            <a:ext cx="588467" cy="2036473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Connettore 4 19"/>
          <p:cNvCxnSpPr>
            <a:stCxn id="2" idx="2"/>
            <a:endCxn id="4" idx="0"/>
          </p:cNvCxnSpPr>
          <p:nvPr/>
        </p:nvCxnSpPr>
        <p:spPr>
          <a:xfrm rot="16200000" flipH="1">
            <a:off x="5211284" y="1056032"/>
            <a:ext cx="588467" cy="1931422"/>
          </a:xfrm>
          <a:prstGeom prst="bentConnector3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3" idx="2"/>
            <a:endCxn id="5" idx="0"/>
          </p:cNvCxnSpPr>
          <p:nvPr/>
        </p:nvCxnSpPr>
        <p:spPr>
          <a:xfrm>
            <a:off x="2503333" y="3676383"/>
            <a:ext cx="0" cy="370213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nettore 2 23"/>
          <p:cNvCxnSpPr>
            <a:stCxn id="4" idx="2"/>
            <a:endCxn id="6" idx="0"/>
          </p:cNvCxnSpPr>
          <p:nvPr/>
        </p:nvCxnSpPr>
        <p:spPr>
          <a:xfrm flipH="1">
            <a:off x="6471227" y="3658797"/>
            <a:ext cx="1" cy="505628"/>
          </a:xfrm>
          <a:prstGeom prst="straightConnector1">
            <a:avLst/>
          </a:prstGeom>
          <a:ln>
            <a:solidFill>
              <a:srgbClr val="176319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6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34990" y="553183"/>
            <a:ext cx="6550270" cy="905607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Impianto modificato con libretto INAIL	</a:t>
            </a:r>
          </a:p>
        </p:txBody>
      </p:sp>
      <p:sp>
        <p:nvSpPr>
          <p:cNvPr id="3" name="Rettangolo 2"/>
          <p:cNvSpPr/>
          <p:nvPr/>
        </p:nvSpPr>
        <p:spPr>
          <a:xfrm>
            <a:off x="535964" y="2091474"/>
            <a:ext cx="2245335" cy="1807554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Modifica sostanziale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(ES. aumento di potenzialità, numero generatori,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numeroc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circuiti ecc.)</a:t>
            </a:r>
          </a:p>
        </p:txBody>
      </p:sp>
      <p:sp>
        <p:nvSpPr>
          <p:cNvPr id="4" name="Rettangolo 3"/>
          <p:cNvSpPr/>
          <p:nvPr/>
        </p:nvSpPr>
        <p:spPr>
          <a:xfrm>
            <a:off x="6771542" y="2311069"/>
            <a:ext cx="1850048" cy="863844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Sostituzione vasi di espansione </a:t>
            </a:r>
            <a:r>
              <a:rPr kumimoji="0" lang="it-IT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librettati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(ES. 80 litri, 10 bar)</a:t>
            </a:r>
          </a:p>
        </p:txBody>
      </p:sp>
      <p:sp>
        <p:nvSpPr>
          <p:cNvPr id="5" name="Rettangolo 4"/>
          <p:cNvSpPr/>
          <p:nvPr/>
        </p:nvSpPr>
        <p:spPr>
          <a:xfrm>
            <a:off x="346745" y="4307499"/>
            <a:ext cx="2623773" cy="2045681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Denuncia all’INAIL secondo modulistica RD, RR, RR1, Schema idraulico, Dati complementari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Timbrata e firmata dal tecnico iscritto all’albo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D.M. 1/12/1975. art. 18</a:t>
            </a:r>
          </a:p>
        </p:txBody>
      </p:sp>
      <p:sp>
        <p:nvSpPr>
          <p:cNvPr id="6" name="Rettangolo 5"/>
          <p:cNvSpPr/>
          <p:nvPr/>
        </p:nvSpPr>
        <p:spPr>
          <a:xfrm>
            <a:off x="3958368" y="3577735"/>
            <a:ext cx="1703512" cy="720971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Comunicazione all’INAIL e all’ASL</a:t>
            </a:r>
            <a:endParaRPr kumimoji="0" lang="it-IT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359391" y="2023692"/>
            <a:ext cx="2901463" cy="1389183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Sostituzione del generatore con pari potenzialità o inferiore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(non modifica il dimensionamento dell’impianto)</a:t>
            </a:r>
          </a:p>
        </p:txBody>
      </p:sp>
      <p:cxnSp>
        <p:nvCxnSpPr>
          <p:cNvPr id="8" name="Connettore 2 7"/>
          <p:cNvCxnSpPr>
            <a:stCxn id="2" idx="2"/>
            <a:endCxn id="7" idx="0"/>
          </p:cNvCxnSpPr>
          <p:nvPr/>
        </p:nvCxnSpPr>
        <p:spPr>
          <a:xfrm flipH="1">
            <a:off x="4810123" y="1458790"/>
            <a:ext cx="2" cy="564902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0" name="Connettore 4 9"/>
          <p:cNvCxnSpPr>
            <a:stCxn id="2" idx="2"/>
            <a:endCxn id="3" idx="0"/>
          </p:cNvCxnSpPr>
          <p:nvPr/>
        </p:nvCxnSpPr>
        <p:spPr>
          <a:xfrm rot="5400000">
            <a:off x="2918037" y="199386"/>
            <a:ext cx="632684" cy="3151493"/>
          </a:xfrm>
          <a:prstGeom prst="bentConnector3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Rettangolo 10"/>
          <p:cNvSpPr/>
          <p:nvPr/>
        </p:nvSpPr>
        <p:spPr>
          <a:xfrm>
            <a:off x="6797185" y="3577735"/>
            <a:ext cx="1824405" cy="729764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Richiesta di verifica all’INAIL secondo D.M. 329/04, art. 4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6821364" y="4534611"/>
            <a:ext cx="1776047" cy="378070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Verifica positiva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6673728" y="5185614"/>
            <a:ext cx="2071320" cy="826485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Dichiarazione di messa in servizio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D.M. 329/04, art. 6</a:t>
            </a:r>
          </a:p>
        </p:txBody>
      </p:sp>
      <p:cxnSp>
        <p:nvCxnSpPr>
          <p:cNvPr id="14" name="Connettore 2 13"/>
          <p:cNvCxnSpPr>
            <a:stCxn id="4" idx="2"/>
            <a:endCxn id="11" idx="0"/>
          </p:cNvCxnSpPr>
          <p:nvPr/>
        </p:nvCxnSpPr>
        <p:spPr>
          <a:xfrm>
            <a:off x="7696566" y="3174913"/>
            <a:ext cx="12822" cy="402822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5" name="Connettore 2 14"/>
          <p:cNvCxnSpPr>
            <a:stCxn id="11" idx="2"/>
            <a:endCxn id="12" idx="0"/>
          </p:cNvCxnSpPr>
          <p:nvPr/>
        </p:nvCxnSpPr>
        <p:spPr>
          <a:xfrm>
            <a:off x="7709388" y="4307499"/>
            <a:ext cx="0" cy="227112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Connettore 2 15"/>
          <p:cNvCxnSpPr>
            <a:stCxn id="12" idx="2"/>
            <a:endCxn id="13" idx="0"/>
          </p:cNvCxnSpPr>
          <p:nvPr/>
        </p:nvCxnSpPr>
        <p:spPr>
          <a:xfrm>
            <a:off x="7709388" y="4912681"/>
            <a:ext cx="0" cy="272933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Connettore 2 16"/>
          <p:cNvCxnSpPr>
            <a:stCxn id="3" idx="2"/>
            <a:endCxn id="5" idx="0"/>
          </p:cNvCxnSpPr>
          <p:nvPr/>
        </p:nvCxnSpPr>
        <p:spPr>
          <a:xfrm>
            <a:off x="1658632" y="3899028"/>
            <a:ext cx="0" cy="408471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8" name="Connettore 2 17"/>
          <p:cNvCxnSpPr>
            <a:stCxn id="7" idx="2"/>
            <a:endCxn id="6" idx="0"/>
          </p:cNvCxnSpPr>
          <p:nvPr/>
        </p:nvCxnSpPr>
        <p:spPr>
          <a:xfrm>
            <a:off x="4810123" y="3412875"/>
            <a:ext cx="1" cy="164860"/>
          </a:xfrm>
          <a:prstGeom prst="straightConnector1">
            <a:avLst/>
          </a:prstGeom>
          <a:noFill/>
          <a:ln w="6350" cap="flat" cmpd="sng" algn="ctr">
            <a:solidFill>
              <a:srgbClr val="176319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9" name="Connettore 4 48"/>
          <p:cNvCxnSpPr>
            <a:stCxn id="2" idx="2"/>
          </p:cNvCxnSpPr>
          <p:nvPr/>
        </p:nvCxnSpPr>
        <p:spPr>
          <a:xfrm rot="16200000" flipH="1">
            <a:off x="6101585" y="167329"/>
            <a:ext cx="316342" cy="2899263"/>
          </a:xfrm>
          <a:prstGeom prst="bentConnector2">
            <a:avLst/>
          </a:prstGeom>
          <a:ln>
            <a:solidFill>
              <a:srgbClr val="176319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1" name="Connettore 2 50"/>
          <p:cNvCxnSpPr>
            <a:endCxn id="4" idx="0"/>
          </p:cNvCxnSpPr>
          <p:nvPr/>
        </p:nvCxnSpPr>
        <p:spPr>
          <a:xfrm flipH="1">
            <a:off x="7696566" y="1775132"/>
            <a:ext cx="6411" cy="535937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3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50" y="2818541"/>
            <a:ext cx="3731075" cy="3542083"/>
          </a:xfrm>
          <a:prstGeom prst="rect">
            <a:avLst/>
          </a:prstGeom>
        </p:spPr>
      </p:pic>
      <p:sp>
        <p:nvSpPr>
          <p:cNvPr id="6" name="Rettangolo arrotondato 5"/>
          <p:cNvSpPr/>
          <p:nvPr/>
        </p:nvSpPr>
        <p:spPr>
          <a:xfrm>
            <a:off x="5292969" y="2805353"/>
            <a:ext cx="3298683" cy="9897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Tiene sotto controllo gli sbalzi di pressione interni al circuito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1591407" y="1431590"/>
            <a:ext cx="3472962" cy="104628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Elemento dell’impianto idraulico</a:t>
            </a:r>
            <a:endParaRPr lang="it-IT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5504768" y="4431323"/>
            <a:ext cx="2875084" cy="175846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Una membrana in </a:t>
            </a:r>
            <a:r>
              <a:rPr lang="it-IT" dirty="0"/>
              <a:t>gomma all’interno del vaso di espansione si gonfia accogliendo l’acqua in eccesso e stabilizzando la pressione nel circuito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25316" y="629259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VASI DI ESPANSIONE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6624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892698588"/>
              </p:ext>
            </p:extLst>
          </p:nvPr>
        </p:nvGraphicFramePr>
        <p:xfrm>
          <a:off x="545123" y="1327639"/>
          <a:ext cx="4815252" cy="2942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ttangolo 3"/>
          <p:cNvSpPr/>
          <p:nvPr/>
        </p:nvSpPr>
        <p:spPr>
          <a:xfrm>
            <a:off x="788375" y="5216952"/>
            <a:ext cx="7783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latin typeface="Century Gothic" panose="020B0502020202020204" pitchFamily="34" charset="0"/>
              </a:rPr>
              <a:t>In sede di verifica i vasi di espansione sono individuati attraverso la lettura dei dati riportati nella targa o punzonati sulle membrature; la prova consiste nel verificare l’efficienza della pressurizzazione</a:t>
            </a:r>
            <a:endParaRPr lang="it-IT" dirty="0"/>
          </a:p>
        </p:txBody>
      </p:sp>
      <p:pic>
        <p:nvPicPr>
          <p:cNvPr id="1026" name="Picture 2" descr="Vaso per Autoclave membrana per alimenti INTERVAREM CE di VAREM |  Barbuiani.i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41" y="633047"/>
            <a:ext cx="3127248" cy="451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rapezio 4"/>
          <p:cNvSpPr/>
          <p:nvPr/>
        </p:nvSpPr>
        <p:spPr>
          <a:xfrm rot="234964">
            <a:off x="6772418" y="2547896"/>
            <a:ext cx="468149" cy="101097"/>
          </a:xfrm>
          <a:prstGeom prst="trapezoid">
            <a:avLst>
              <a:gd name="adj" fmla="val 5653"/>
            </a:avLst>
          </a:prstGeom>
          <a:solidFill>
            <a:srgbClr val="ECFEF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7722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9283" y="3286691"/>
            <a:ext cx="4572000" cy="3188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600"/>
              </a:spcBef>
              <a:spcAft>
                <a:spcPts val="2000"/>
              </a:spcAft>
            </a:pPr>
            <a:r>
              <a:rPr lang="it-IT" b="1" kern="0" dirty="0">
                <a:solidFill>
                  <a:srgbClr val="0066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CONTATTI</a:t>
            </a:r>
            <a:endParaRPr lang="it-IT" sz="2000" b="1" kern="0" dirty="0">
              <a:solidFill>
                <a:srgbClr val="00660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ATS della Val Padana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u="sng" dirty="0">
                <a:solidFill>
                  <a:srgbClr val="0563C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https://www.ats-valpadana.it/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 dei Toscani, 1 - 46100 Mantova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Centralino +39 0376 3341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 Impiantistica – ATS della Val Padana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u="sng" dirty="0">
                <a:solidFill>
                  <a:srgbClr val="0563C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https://www.ats-valpadana.it/impianti-e-verifiche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Telefono +39 0376 334240/262   +39 0372 497687</a:t>
            </a:r>
            <a:endParaRPr lang="it-IT" sz="16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it-IT" sz="12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mail: </a:t>
            </a:r>
            <a:r>
              <a:rPr lang="it-IT" sz="1200" u="sng" dirty="0">
                <a:solidFill>
                  <a:srgbClr val="0563C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spsal.impiantistica@ats-valpadana.it</a:t>
            </a:r>
            <a:endParaRPr lang="it-IT" sz="16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25316" y="1477108"/>
            <a:ext cx="8493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Grazie</a:t>
            </a:r>
            <a:endParaRPr lang="it-IT" sz="40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669280" y="3973454"/>
            <a:ext cx="29383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i="1" dirty="0" smtClean="0"/>
              <a:t>«L’ottimista </a:t>
            </a:r>
            <a:r>
              <a:rPr lang="it-IT" i="1" dirty="0"/>
              <a:t>vede opportunità </a:t>
            </a:r>
            <a:r>
              <a:rPr lang="it-IT" i="1" dirty="0" smtClean="0"/>
              <a:t>in ogni </a:t>
            </a:r>
            <a:r>
              <a:rPr lang="it-IT" i="1" dirty="0"/>
              <a:t>pericolo, il pessimista vede pericolo in ogni opportunità</a:t>
            </a:r>
            <a:r>
              <a:rPr lang="it-IT" i="1" dirty="0" smtClean="0"/>
              <a:t>.» </a:t>
            </a:r>
          </a:p>
          <a:p>
            <a:pPr algn="just"/>
            <a:r>
              <a:rPr lang="it-IT" i="1" dirty="0" smtClean="0"/>
              <a:t>(Winston Churchill</a:t>
            </a:r>
            <a:r>
              <a:rPr lang="it-IT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5458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4034729856"/>
              </p:ext>
            </p:extLst>
          </p:nvPr>
        </p:nvGraphicFramePr>
        <p:xfrm>
          <a:off x="527538" y="351694"/>
          <a:ext cx="8115300" cy="2259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ttangolo 4"/>
          <p:cNvSpPr/>
          <p:nvPr/>
        </p:nvSpPr>
        <p:spPr>
          <a:xfrm>
            <a:off x="457200" y="2779774"/>
            <a:ext cx="822080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 smtClean="0">
                <a:solidFill>
                  <a:srgbClr val="176319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PRINCIPALI FONTI NORMATIVE</a:t>
            </a:r>
          </a:p>
          <a:p>
            <a:pPr algn="just"/>
            <a:endParaRPr lang="it-IT" dirty="0" smtClean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D.M. 37 </a:t>
            </a:r>
            <a:r>
              <a:rPr lang="it-IT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it-IT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2008</a:t>
            </a:r>
          </a:p>
          <a:p>
            <a:pPr algn="just"/>
            <a:r>
              <a:rPr lang="it-IT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Delibera </a:t>
            </a:r>
            <a:r>
              <a:rPr lang="it-IT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Giunta Regionale 20 dicembre 2013 n. X/1118.</a:t>
            </a:r>
          </a:p>
          <a:p>
            <a:pPr algn="just"/>
            <a:endParaRPr lang="it-IT" b="1" dirty="0" smtClean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b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Decreto </a:t>
            </a:r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Ministeriale </a:t>
            </a:r>
            <a:r>
              <a:rPr lang="it-IT" b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01.12.1975</a:t>
            </a:r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b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 </a:t>
            </a:r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“Raccolta </a:t>
            </a:r>
            <a:r>
              <a:rPr lang="it-IT" b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</a:p>
          <a:p>
            <a:pPr algn="just"/>
            <a:r>
              <a:rPr lang="it-IT" sz="1600" i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«Norme di sicurezza per apparecchi contenenti liquidi caldi sotto pressione»</a:t>
            </a:r>
          </a:p>
          <a:p>
            <a:pPr algn="just"/>
            <a:endParaRPr lang="it-IT" sz="1600" i="1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D.M. 11 aprile 2011 </a:t>
            </a:r>
            <a:endParaRPr lang="it-IT" b="1" dirty="0" smtClean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it-IT" sz="1600" i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«Disciplina delle modalità di effettuazione delle verifiche periodiche di cui all'</a:t>
            </a:r>
            <a:r>
              <a:rPr lang="it-IT" sz="1600" i="1" dirty="0" err="1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</a:t>
            </a:r>
            <a:r>
              <a:rPr lang="it-IT" sz="1600" i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VII del decreto legislativo 9 aprile 2008, n. 81, nonché i criteri per l'abilitazione dei soggetti di cui all'articolo 71, comma 13, del medesimo decreto legislativo (G.U. del 29.4.2011, n. 98, S.O. n. 111</a:t>
            </a:r>
            <a:r>
              <a:rPr lang="it-IT" sz="1600" i="1" dirty="0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).»</a:t>
            </a:r>
          </a:p>
          <a:p>
            <a:pPr algn="just"/>
            <a:endParaRPr lang="it-IT" sz="1600" i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14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PRINCIPALI FIGURE COINVOLTE</a:t>
            </a:r>
            <a:endParaRPr lang="it-IT" sz="20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ma 2"/>
          <p:cNvGraphicFramePr/>
          <p:nvPr>
            <p:extLst/>
          </p:nvPr>
        </p:nvGraphicFramePr>
        <p:xfrm>
          <a:off x="449580" y="1397000"/>
          <a:ext cx="8252460" cy="4904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9709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5316" y="773724"/>
            <a:ext cx="849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PRINCIPALI FIGURE COINVOLTE</a:t>
            </a:r>
            <a:endParaRPr lang="it-IT" sz="20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3392114156"/>
              </p:ext>
            </p:extLst>
          </p:nvPr>
        </p:nvGraphicFramePr>
        <p:xfrm>
          <a:off x="490946" y="1811383"/>
          <a:ext cx="8162109" cy="3715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33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/>
          <p:cNvGrpSpPr/>
          <p:nvPr/>
        </p:nvGrpSpPr>
        <p:grpSpPr>
          <a:xfrm>
            <a:off x="1230923" y="2653858"/>
            <a:ext cx="6338091" cy="2275849"/>
            <a:chOff x="712177" y="2725623"/>
            <a:chExt cx="7191911" cy="2735369"/>
          </a:xfrm>
        </p:grpSpPr>
        <p:sp>
          <p:nvSpPr>
            <p:cNvPr id="7" name="Figura a mano libera 6"/>
            <p:cNvSpPr/>
            <p:nvPr/>
          </p:nvSpPr>
          <p:spPr>
            <a:xfrm>
              <a:off x="2435833" y="3683276"/>
              <a:ext cx="2061444" cy="1777716"/>
            </a:xfrm>
            <a:custGeom>
              <a:avLst/>
              <a:gdLst>
                <a:gd name="connsiteX0" fmla="*/ 0 w 2061444"/>
                <a:gd name="connsiteY0" fmla="*/ 888858 h 1777716"/>
                <a:gd name="connsiteX1" fmla="*/ 444429 w 2061444"/>
                <a:gd name="connsiteY1" fmla="*/ 0 h 1777716"/>
                <a:gd name="connsiteX2" fmla="*/ 1617015 w 2061444"/>
                <a:gd name="connsiteY2" fmla="*/ 0 h 1777716"/>
                <a:gd name="connsiteX3" fmla="*/ 2061444 w 2061444"/>
                <a:gd name="connsiteY3" fmla="*/ 888858 h 1777716"/>
                <a:gd name="connsiteX4" fmla="*/ 1617015 w 2061444"/>
                <a:gd name="connsiteY4" fmla="*/ 1777716 h 1777716"/>
                <a:gd name="connsiteX5" fmla="*/ 444429 w 2061444"/>
                <a:gd name="connsiteY5" fmla="*/ 1777716 h 1777716"/>
                <a:gd name="connsiteX6" fmla="*/ 0 w 2061444"/>
                <a:gd name="connsiteY6" fmla="*/ 888858 h 177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1444" h="1777716">
                  <a:moveTo>
                    <a:pt x="0" y="888858"/>
                  </a:moveTo>
                  <a:lnTo>
                    <a:pt x="444429" y="0"/>
                  </a:lnTo>
                  <a:lnTo>
                    <a:pt x="1617015" y="0"/>
                  </a:lnTo>
                  <a:lnTo>
                    <a:pt x="2061444" y="888858"/>
                  </a:lnTo>
                  <a:lnTo>
                    <a:pt x="1617015" y="1777716"/>
                  </a:lnTo>
                  <a:lnTo>
                    <a:pt x="444429" y="1777716"/>
                  </a:lnTo>
                  <a:lnTo>
                    <a:pt x="0" y="888858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>
                <a:shade val="50000"/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5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930" tIns="326696" rIns="319930" bIns="326696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2000" kern="1200" dirty="0" smtClean="0"/>
                <a:t>Libretto d’impianto</a:t>
              </a:r>
              <a:endParaRPr lang="it-IT" sz="2000" kern="1200" dirty="0"/>
            </a:p>
          </p:txBody>
        </p:sp>
        <p:sp>
          <p:nvSpPr>
            <p:cNvPr id="8" name="Esagono 7"/>
            <p:cNvSpPr/>
            <p:nvPr/>
          </p:nvSpPr>
          <p:spPr>
            <a:xfrm>
              <a:off x="2500208" y="4468327"/>
              <a:ext cx="240863" cy="207888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Esagono 8"/>
            <p:cNvSpPr/>
            <p:nvPr/>
          </p:nvSpPr>
          <p:spPr>
            <a:xfrm>
              <a:off x="712177" y="2725623"/>
              <a:ext cx="2061444" cy="1777716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Esagono 9"/>
            <p:cNvSpPr/>
            <p:nvPr/>
          </p:nvSpPr>
          <p:spPr>
            <a:xfrm>
              <a:off x="2116852" y="4257977"/>
              <a:ext cx="240863" cy="207888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igura a mano libera 10"/>
            <p:cNvSpPr/>
            <p:nvPr/>
          </p:nvSpPr>
          <p:spPr>
            <a:xfrm>
              <a:off x="4160213" y="2725623"/>
              <a:ext cx="2061444" cy="1777716"/>
            </a:xfrm>
            <a:custGeom>
              <a:avLst/>
              <a:gdLst>
                <a:gd name="connsiteX0" fmla="*/ 0 w 2061444"/>
                <a:gd name="connsiteY0" fmla="*/ 888858 h 1777716"/>
                <a:gd name="connsiteX1" fmla="*/ 444429 w 2061444"/>
                <a:gd name="connsiteY1" fmla="*/ 0 h 1777716"/>
                <a:gd name="connsiteX2" fmla="*/ 1617015 w 2061444"/>
                <a:gd name="connsiteY2" fmla="*/ 0 h 1777716"/>
                <a:gd name="connsiteX3" fmla="*/ 2061444 w 2061444"/>
                <a:gd name="connsiteY3" fmla="*/ 888858 h 1777716"/>
                <a:gd name="connsiteX4" fmla="*/ 1617015 w 2061444"/>
                <a:gd name="connsiteY4" fmla="*/ 1777716 h 1777716"/>
                <a:gd name="connsiteX5" fmla="*/ 444429 w 2061444"/>
                <a:gd name="connsiteY5" fmla="*/ 1777716 h 1777716"/>
                <a:gd name="connsiteX6" fmla="*/ 0 w 2061444"/>
                <a:gd name="connsiteY6" fmla="*/ 888858 h 177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1444" h="1777716">
                  <a:moveTo>
                    <a:pt x="0" y="888858"/>
                  </a:moveTo>
                  <a:lnTo>
                    <a:pt x="444429" y="0"/>
                  </a:lnTo>
                  <a:lnTo>
                    <a:pt x="1617015" y="0"/>
                  </a:lnTo>
                  <a:lnTo>
                    <a:pt x="2061444" y="888858"/>
                  </a:lnTo>
                  <a:lnTo>
                    <a:pt x="1617015" y="1777716"/>
                  </a:lnTo>
                  <a:lnTo>
                    <a:pt x="444429" y="1777716"/>
                  </a:lnTo>
                  <a:lnTo>
                    <a:pt x="0" y="888858"/>
                  </a:lnTo>
                  <a:close/>
                </a:path>
              </a:pathLst>
            </a:custGeom>
            <a:gradFill>
              <a:gsLst>
                <a:gs pos="0">
                  <a:schemeClr val="accent4">
                    <a:shade val="50000"/>
                    <a:hueOff val="-209434"/>
                    <a:satOff val="-6337"/>
                    <a:lumOff val="41612"/>
                    <a:alphaOff val="0"/>
                    <a:tint val="100000"/>
                    <a:shade val="100000"/>
                    <a:satMod val="130000"/>
                  </a:schemeClr>
                </a:gs>
                <a:gs pos="96000">
                  <a:srgbClr val="7030A0"/>
                </a:gs>
              </a:gsLst>
            </a:gradFill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4">
                <a:shade val="50000"/>
                <a:hueOff val="-209434"/>
                <a:satOff val="-6337"/>
                <a:lumOff val="41612"/>
                <a:alphaOff val="0"/>
              </a:schemeClr>
            </a:lnRef>
            <a:fillRef idx="3">
              <a:schemeClr val="accent4">
                <a:shade val="50000"/>
                <a:hueOff val="-209434"/>
                <a:satOff val="-6337"/>
                <a:lumOff val="41612"/>
                <a:alphaOff val="0"/>
              </a:schemeClr>
            </a:fillRef>
            <a:effectRef idx="2">
              <a:schemeClr val="accent4">
                <a:shade val="50000"/>
                <a:hueOff val="-209434"/>
                <a:satOff val="-6337"/>
                <a:lumOff val="4161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19930" tIns="326696" rIns="319930" bIns="326696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300" kern="1200" dirty="0" smtClean="0"/>
                <a:t>Libretto uso e manutenzione dell’apparecchio</a:t>
              </a:r>
              <a:endParaRPr lang="it-IT" sz="1300" kern="1200" dirty="0"/>
            </a:p>
          </p:txBody>
        </p:sp>
        <p:sp>
          <p:nvSpPr>
            <p:cNvPr id="12" name="Esagono 11"/>
            <p:cNvSpPr/>
            <p:nvPr/>
          </p:nvSpPr>
          <p:spPr>
            <a:xfrm>
              <a:off x="5564889" y="4257977"/>
              <a:ext cx="240863" cy="207888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Esagono 12"/>
            <p:cNvSpPr/>
            <p:nvPr/>
          </p:nvSpPr>
          <p:spPr>
            <a:xfrm>
              <a:off x="5842643" y="3678756"/>
              <a:ext cx="2061445" cy="1777716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shade val="50000"/>
                <a:hueOff val="-209434"/>
                <a:satOff val="-6337"/>
                <a:lumOff val="41612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 sz="1400" dirty="0"/>
            </a:p>
          </p:txBody>
        </p:sp>
        <p:sp>
          <p:nvSpPr>
            <p:cNvPr id="14" name="Esagono 13"/>
            <p:cNvSpPr/>
            <p:nvPr/>
          </p:nvSpPr>
          <p:spPr>
            <a:xfrm>
              <a:off x="5948245" y="4468327"/>
              <a:ext cx="240863" cy="207888"/>
            </a:xfrm>
            <a:prstGeom prst="hexagon">
              <a:avLst>
                <a:gd name="adj" fmla="val 25000"/>
                <a:gd name="vf" fmla="val 115470"/>
              </a:avLst>
            </a:prstGeom>
            <a:scene3d>
              <a:camera prst="orthographicFront"/>
              <a:lightRig rig="flat" dir="t"/>
            </a:scene3d>
            <a:sp3d extrusionH="12700" prstMaterial="plastic">
              <a:bevelT w="50800" h="50800"/>
            </a:sp3d>
          </p:spPr>
          <p:style>
            <a:lnRef idx="1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" name="Rettangolo 3"/>
          <p:cNvSpPr/>
          <p:nvPr/>
        </p:nvSpPr>
        <p:spPr>
          <a:xfrm>
            <a:off x="2042746" y="64837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</a:t>
            </a:r>
          </a:p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POTENZA INFERIORE A 35KW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1116623" y="1940846"/>
            <a:ext cx="3859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Controlli per il corretto funzionamento </a:t>
            </a:r>
            <a:endParaRPr lang="it-IT" dirty="0"/>
          </a:p>
        </p:txBody>
      </p:sp>
      <p:sp>
        <p:nvSpPr>
          <p:cNvPr id="16" name="Freccia a destra 15"/>
          <p:cNvSpPr/>
          <p:nvPr/>
        </p:nvSpPr>
        <p:spPr>
          <a:xfrm>
            <a:off x="4901723" y="2045275"/>
            <a:ext cx="408831" cy="160475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5310554" y="1940846"/>
            <a:ext cx="242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Esame documentazione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502575" y="2977896"/>
            <a:ext cx="1410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Dichiarazione di conformità dell’impianto</a:t>
            </a:r>
            <a:endParaRPr lang="it-IT" sz="16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6096242" y="3810337"/>
            <a:ext cx="1360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Libretto uso e manutenzione dell’impianto</a:t>
            </a:r>
          </a:p>
          <a:p>
            <a:endParaRPr lang="it-IT" sz="1400" dirty="0"/>
          </a:p>
        </p:txBody>
      </p:sp>
      <p:sp>
        <p:nvSpPr>
          <p:cNvPr id="22" name="Rettangolo 21"/>
          <p:cNvSpPr/>
          <p:nvPr/>
        </p:nvSpPr>
        <p:spPr>
          <a:xfrm>
            <a:off x="945184" y="5485387"/>
            <a:ext cx="79130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entury Gothic" panose="020B0502020202020204" pitchFamily="34" charset="0"/>
              </a:rPr>
              <a:t>Gli impianti di riscaldamento con potenza fino a 35 kW possono essere progettati dal Responsabile Tecnico dell’Impresa esecutrice.</a:t>
            </a:r>
          </a:p>
        </p:txBody>
      </p:sp>
    </p:spTree>
    <p:extLst>
      <p:ext uri="{BB962C8B-B14F-4D97-AF65-F5344CB8AC3E}">
        <p14:creationId xmlns:p14="http://schemas.microsoft.com/office/powerpoint/2010/main" val="37734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2113523265"/>
              </p:ext>
            </p:extLst>
          </p:nvPr>
        </p:nvGraphicFramePr>
        <p:xfrm>
          <a:off x="827314" y="2447137"/>
          <a:ext cx="7686947" cy="2603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ttangolo 5"/>
          <p:cNvSpPr/>
          <p:nvPr/>
        </p:nvSpPr>
        <p:spPr>
          <a:xfrm>
            <a:off x="1323703" y="430311"/>
            <a:ext cx="62440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</a:t>
            </a:r>
          </a:p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POTENZA </a:t>
            </a:r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SUPERIORE </a:t>
            </a:r>
          </a:p>
          <a:p>
            <a:pPr lvl="0"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A 35KW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FASE PROGETTUALE</a:t>
            </a:r>
            <a:endParaRPr lang="it-IT" sz="24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930528367"/>
              </p:ext>
            </p:extLst>
          </p:nvPr>
        </p:nvGraphicFramePr>
        <p:xfrm>
          <a:off x="545855" y="1619740"/>
          <a:ext cx="828675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38150" y="6005150"/>
            <a:ext cx="261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potenza &gt; 116kW</a:t>
            </a:r>
            <a:endParaRPr lang="it-IT" sz="1600" b="1" dirty="0">
              <a:solidFill>
                <a:srgbClr val="176319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30443" y="613978"/>
            <a:ext cx="8502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</a:t>
            </a:r>
          </a:p>
          <a:p>
            <a:pPr lvl="0" algn="ctr"/>
            <a:r>
              <a:rPr lang="it-IT" sz="2400" b="1" dirty="0">
                <a:solidFill>
                  <a:srgbClr val="176319"/>
                </a:solidFill>
                <a:latin typeface="Century Gothic" panose="020B0502020202020204" pitchFamily="34" charset="0"/>
              </a:rPr>
              <a:t>POTENZA COMPRESA </a:t>
            </a:r>
          </a:p>
          <a:p>
            <a:pPr lvl="0"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SUPERIORE A 35KW</a:t>
            </a:r>
          </a:p>
          <a:p>
            <a:pPr lvl="0" algn="ctr"/>
            <a:r>
              <a:rPr lang="it-IT" sz="2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FASE REALIZZATIVA</a:t>
            </a:r>
            <a:endParaRPr lang="it-IT" sz="2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89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val="14188454"/>
              </p:ext>
            </p:extLst>
          </p:nvPr>
        </p:nvGraphicFramePr>
        <p:xfrm>
          <a:off x="409574" y="1778000"/>
          <a:ext cx="829028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316523" y="773724"/>
            <a:ext cx="8502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IMPIANTI TERMICI </a:t>
            </a:r>
          </a:p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POTENZA SUPERIORE A 35KW</a:t>
            </a:r>
          </a:p>
          <a:p>
            <a:pPr algn="ctr"/>
            <a:r>
              <a:rPr lang="it-IT" sz="2400" b="1" dirty="0" smtClean="0">
                <a:solidFill>
                  <a:srgbClr val="176319"/>
                </a:solidFill>
                <a:latin typeface="Century Gothic" panose="020B0502020202020204" pitchFamily="34" charset="0"/>
              </a:rPr>
              <a:t>FASI REALIZZATIVE</a:t>
            </a:r>
          </a:p>
        </p:txBody>
      </p:sp>
    </p:spTree>
    <p:extLst>
      <p:ext uri="{BB962C8B-B14F-4D97-AF65-F5344CB8AC3E}">
        <p14:creationId xmlns:p14="http://schemas.microsoft.com/office/powerpoint/2010/main" val="387543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Aziendali ATS della Val Pada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6472</TotalTime>
  <Words>1988</Words>
  <Application>Microsoft Office PowerPoint</Application>
  <PresentationFormat>Presentazione su schermo (4:3)</PresentationFormat>
  <Paragraphs>248</Paragraphs>
  <Slides>26</Slides>
  <Notes>18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6</vt:i4>
      </vt:variant>
      <vt:variant>
        <vt:lpstr>Titoli diapositive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Century Gothic</vt:lpstr>
      <vt:lpstr>Times New Roman</vt:lpstr>
      <vt:lpstr>Slide Aziendali ATS della Val Padana</vt:lpstr>
      <vt:lpstr>Personalizza struttura</vt:lpstr>
      <vt:lpstr>1_Personalizza struttura</vt:lpstr>
      <vt:lpstr>2_Personalizza struttura</vt:lpstr>
      <vt:lpstr>3_Personalizza struttura</vt:lpstr>
      <vt:lpstr>4_Personalizza struttura</vt:lpstr>
      <vt:lpstr>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Olidata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 click per inserire il titolo</dc:title>
  <dc:creator>Xp Professional Sp2b Italiano</dc:creator>
  <cp:lastModifiedBy>Mercurio Bruno</cp:lastModifiedBy>
  <cp:revision>562</cp:revision>
  <cp:lastPrinted>2025-02-12T11:44:46Z</cp:lastPrinted>
  <dcterms:created xsi:type="dcterms:W3CDTF">2016-02-01T11:23:49Z</dcterms:created>
  <dcterms:modified xsi:type="dcterms:W3CDTF">2025-04-18T11:53:02Z</dcterms:modified>
  <cp:category>Modelli</cp:category>
</cp:coreProperties>
</file>